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5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38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37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6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slide+xml" PartName="/ppt/slides/slide40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</p:sldIdLst>
  <p:sldSz cy="6858000" cx="12192000"/>
  <p:notesSz cx="6858000" cy="9144000"/>
  <p:embeddedFontLst>
    <p:embeddedFont>
      <p:font typeface="Corbel"/>
      <p:regular r:id="rId49"/>
      <p:bold r:id="rId50"/>
      <p:italic r:id="rId51"/>
      <p:boldItalic r:id="rId52"/>
    </p:embeddedFont>
    <p:embeddedFont>
      <p:font typeface="Tahoma"/>
      <p:regular r:id="rId53"/>
      <p:bold r:id="rId5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55" roundtripDataSignature="AMtx7mjC4EZ55JXoeEFlJcljaXQZkFIy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font" Target="fonts/Corbel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font" Target="fonts/Corbel-italic.fntdata"/><Relationship Id="rId50" Type="http://schemas.openxmlformats.org/officeDocument/2006/relationships/font" Target="fonts/Corbel-bold.fntdata"/><Relationship Id="rId53" Type="http://schemas.openxmlformats.org/officeDocument/2006/relationships/font" Target="fonts/Tahoma-regular.fntdata"/><Relationship Id="rId52" Type="http://schemas.openxmlformats.org/officeDocument/2006/relationships/font" Target="fonts/Corbel-boldItalic.fntdata"/><Relationship Id="rId11" Type="http://schemas.openxmlformats.org/officeDocument/2006/relationships/slide" Target="slides/slide7.xml"/><Relationship Id="rId55" Type="http://customschemas.google.com/relationships/presentationmetadata" Target="metadata"/><Relationship Id="rId10" Type="http://schemas.openxmlformats.org/officeDocument/2006/relationships/slide" Target="slides/slide6.xml"/><Relationship Id="rId54" Type="http://schemas.openxmlformats.org/officeDocument/2006/relationships/font" Target="fonts/Tahoma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8" name="Google Shape;17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9" name="Google Shape;209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5" name="Google Shape;225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6" name="Google Shape;266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4" name="Google Shape;274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2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3" name="Google Shape;283;p2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9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2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1" name="Google Shape;291;p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7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9" name="Google Shape;299;p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5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2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2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p2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3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3" name="Google Shape;323;p3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3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1" name="Google Shape;331;p3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p3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9" name="Google Shape;339;p3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7" name="Google Shape;347;p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3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55" name="Google Shape;355;p3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3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4" name="Google Shape;364;p3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0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3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2" name="Google Shape;372;p3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3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0" name="Google Shape;380;p3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6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p3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8" name="Google Shape;388;p3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4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3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6" name="Google Shape;396;p3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4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04" name="Google Shape;404;p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4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4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4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0" name="Google Shape;420;p4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4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8" name="Google Shape;428;p4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4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4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showMasterSp="0" type="title">
  <p:cSld name="TITLE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" name="Google Shape;19;p46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6"/>
          <p:cNvSpPr txBox="1"/>
          <p:nvPr>
            <p:ph type="ctrTitle"/>
          </p:nvPr>
        </p:nvSpPr>
        <p:spPr>
          <a:xfrm>
            <a:off x="1069848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900"/>
              <a:buFont typeface="Corbel"/>
              <a:buNone/>
              <a:defRPr sz="5900">
                <a:solidFill>
                  <a:srgbClr val="FFFFF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46"/>
          <p:cNvSpPr txBox="1"/>
          <p:nvPr>
            <p:ph idx="1" type="subTitle"/>
          </p:nvPr>
        </p:nvSpPr>
        <p:spPr>
          <a:xfrm>
            <a:off x="1100015" y="4670246"/>
            <a:ext cx="7315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  <a:defRPr sz="2200" cap="none">
                <a:solidFill>
                  <a:srgbClr val="D7F0F6"/>
                </a:solidFill>
              </a:defRPr>
            </a:lvl1pPr>
            <a:lvl2pPr lvl="1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200"/>
              <a:buNone/>
              <a:defRPr sz="2200"/>
            </a:lvl2pPr>
            <a:lvl3pPr lvl="2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200"/>
              <a:buNone/>
              <a:defRPr sz="2200"/>
            </a:lvl3pPr>
            <a:lvl4pPr lvl="3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2" name="Google Shape;22;p46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46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46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5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55"/>
          <p:cNvSpPr txBox="1"/>
          <p:nvPr>
            <p:ph idx="1" type="body"/>
          </p:nvPr>
        </p:nvSpPr>
        <p:spPr>
          <a:xfrm rot="5400000">
            <a:off x="4966548" y="-233172"/>
            <a:ext cx="5120640" cy="731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79" name="Google Shape;79;p55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55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1" name="Google Shape;81;p55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56"/>
          <p:cNvSpPr txBox="1"/>
          <p:nvPr>
            <p:ph type="title"/>
          </p:nvPr>
        </p:nvSpPr>
        <p:spPr>
          <a:xfrm rot="5400000">
            <a:off x="-685800" y="2057400"/>
            <a:ext cx="4953000" cy="281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4" name="Google Shape;84;p56"/>
          <p:cNvSpPr txBox="1"/>
          <p:nvPr>
            <p:ph idx="1" type="body"/>
          </p:nvPr>
        </p:nvSpPr>
        <p:spPr>
          <a:xfrm rot="5400000">
            <a:off x="4965192" y="-228600"/>
            <a:ext cx="5120640" cy="7315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85" name="Google Shape;85;p56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6" name="Google Shape;86;p56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56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47"/>
          <p:cNvSpPr txBox="1"/>
          <p:nvPr>
            <p:ph type="title"/>
          </p:nvPr>
        </p:nvSpPr>
        <p:spPr>
          <a:xfrm>
            <a:off x="3867912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95959"/>
              </a:buClr>
              <a:buSzPts val="5900"/>
              <a:buFont typeface="Corbel"/>
              <a:buNone/>
              <a:defRPr b="0" sz="5900">
                <a:solidFill>
                  <a:srgbClr val="595959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47"/>
          <p:cNvSpPr txBox="1"/>
          <p:nvPr>
            <p:ph idx="1" type="body"/>
          </p:nvPr>
        </p:nvSpPr>
        <p:spPr>
          <a:xfrm>
            <a:off x="3886200" y="4672584"/>
            <a:ext cx="7315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200"/>
              <a:buNone/>
              <a:defRPr sz="2200" cap="none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8" name="Google Shape;28;p47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47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47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8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48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1800"/>
              <a:buChar char="●"/>
              <a:defRPr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2pPr>
            <a:lvl3pPr indent="-3429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3pPr>
            <a:lvl4pPr indent="-3429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4pPr>
            <a:lvl5pPr indent="-3429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5pPr>
            <a:lvl6pPr indent="-3429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6pPr>
            <a:lvl7pPr indent="-3429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/>
            </a:lvl8pPr>
            <a:lvl9pPr indent="-3429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800"/>
              <a:buChar char="●"/>
              <a:defRPr/>
            </a:lvl9pPr>
          </a:lstStyle>
          <a:p/>
        </p:txBody>
      </p:sp>
      <p:sp>
        <p:nvSpPr>
          <p:cNvPr id="34" name="Google Shape;34;p48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48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48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49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49"/>
          <p:cNvSpPr txBox="1"/>
          <p:nvPr>
            <p:ph idx="1" type="body"/>
          </p:nvPr>
        </p:nvSpPr>
        <p:spPr>
          <a:xfrm>
            <a:off x="3867912" y="1023586"/>
            <a:ext cx="3474720" cy="80772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0" name="Google Shape;40;p49"/>
          <p:cNvSpPr txBox="1"/>
          <p:nvPr>
            <p:ph idx="2" type="body"/>
          </p:nvPr>
        </p:nvSpPr>
        <p:spPr>
          <a:xfrm>
            <a:off x="3867912" y="1930936"/>
            <a:ext cx="347472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41" name="Google Shape;41;p49"/>
          <p:cNvSpPr txBox="1"/>
          <p:nvPr>
            <p:ph idx="3" type="body"/>
          </p:nvPr>
        </p:nvSpPr>
        <p:spPr>
          <a:xfrm>
            <a:off x="7818463" y="1023586"/>
            <a:ext cx="3474720" cy="813171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>
                <a:solidFill>
                  <a:srgbClr val="595959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600"/>
              <a:buNone/>
              <a:defRPr b="1" sz="1600"/>
            </a:lvl9pPr>
          </a:lstStyle>
          <a:p/>
        </p:txBody>
      </p:sp>
      <p:sp>
        <p:nvSpPr>
          <p:cNvPr id="42" name="Google Shape;42;p49"/>
          <p:cNvSpPr txBox="1"/>
          <p:nvPr>
            <p:ph idx="4" type="body"/>
          </p:nvPr>
        </p:nvSpPr>
        <p:spPr>
          <a:xfrm>
            <a:off x="7818463" y="1930936"/>
            <a:ext cx="3474720" cy="402336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43" name="Google Shape;43;p49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49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49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50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50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50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" name="Google Shape;50;p50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51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51"/>
          <p:cNvSpPr txBox="1"/>
          <p:nvPr>
            <p:ph idx="1" type="body"/>
          </p:nvPr>
        </p:nvSpPr>
        <p:spPr>
          <a:xfrm>
            <a:off x="3867912" y="868680"/>
            <a:ext cx="347472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4" name="Google Shape;54;p51"/>
          <p:cNvSpPr txBox="1"/>
          <p:nvPr>
            <p:ph idx="2" type="body"/>
          </p:nvPr>
        </p:nvSpPr>
        <p:spPr>
          <a:xfrm>
            <a:off x="7818120" y="868680"/>
            <a:ext cx="347472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55" name="Google Shape;55;p51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51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51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blank">
  <p:cSld name="BLANK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52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52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1" name="Google Shape;61;p52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53"/>
          <p:cNvSpPr txBox="1"/>
          <p:nvPr>
            <p:ph type="title"/>
          </p:nvPr>
        </p:nvSpPr>
        <p:spPr>
          <a:xfrm>
            <a:off x="256032" y="1143000"/>
            <a:ext cx="2834640" cy="23774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Corbel"/>
              <a:buNone/>
              <a:defRPr b="0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53"/>
          <p:cNvSpPr txBox="1"/>
          <p:nvPr>
            <p:ph idx="1" type="body"/>
          </p:nvPr>
        </p:nvSpPr>
        <p:spPr>
          <a:xfrm>
            <a:off x="3867912" y="868680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Char char="●"/>
              <a:defRPr sz="2000"/>
            </a:lvl1pPr>
            <a:lvl2pPr indent="-3429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800"/>
              <a:buChar char="●"/>
              <a:defRPr sz="1800"/>
            </a:lvl2pPr>
            <a:lvl3pPr indent="-3302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600"/>
              <a:buChar char="●"/>
              <a:defRPr sz="1600"/>
            </a:lvl3pPr>
            <a:lvl4pPr indent="-3175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4pPr>
            <a:lvl5pPr indent="-3175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5pPr>
            <a:lvl6pPr indent="-3175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6pPr>
            <a:lvl7pPr indent="-3175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7pPr>
            <a:lvl8pPr indent="-3175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400"/>
              <a:buChar char="●"/>
              <a:defRPr sz="1400"/>
            </a:lvl8pPr>
            <a:lvl9pPr indent="-3175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1400"/>
              <a:buChar char="●"/>
              <a:defRPr sz="1400"/>
            </a:lvl9pPr>
          </a:lstStyle>
          <a:p/>
        </p:txBody>
      </p:sp>
      <p:sp>
        <p:nvSpPr>
          <p:cNvPr id="65" name="Google Shape;65;p53"/>
          <p:cNvSpPr txBox="1"/>
          <p:nvPr>
            <p:ph idx="2" type="body"/>
          </p:nvPr>
        </p:nvSpPr>
        <p:spPr>
          <a:xfrm>
            <a:off x="256032" y="3494176"/>
            <a:ext cx="2834640" cy="232199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66" name="Google Shape;66;p53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53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8" name="Google Shape;68;p53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4"/>
          <p:cNvSpPr txBox="1"/>
          <p:nvPr>
            <p:ph type="title"/>
          </p:nvPr>
        </p:nvSpPr>
        <p:spPr>
          <a:xfrm>
            <a:off x="256032" y="1143000"/>
            <a:ext cx="2834640" cy="237744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Corbel"/>
              <a:buNone/>
              <a:defRPr b="0"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54"/>
          <p:cNvSpPr/>
          <p:nvPr>
            <p:ph idx="2" type="pic"/>
          </p:nvPr>
        </p:nvSpPr>
        <p:spPr>
          <a:xfrm>
            <a:off x="3570644" y="767419"/>
            <a:ext cx="8115230" cy="5330952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72" name="Google Shape;72;p54"/>
          <p:cNvSpPr txBox="1"/>
          <p:nvPr>
            <p:ph idx="1" type="body"/>
          </p:nvPr>
        </p:nvSpPr>
        <p:spPr>
          <a:xfrm>
            <a:off x="256032" y="3493008"/>
            <a:ext cx="2834640" cy="232257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FFFFF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200"/>
              <a:buNone/>
              <a:defRPr sz="1200"/>
            </a:lvl2pPr>
            <a:lvl3pPr indent="-228600" lvl="2" marL="1371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1000"/>
              <a:buNone/>
              <a:defRPr sz="1000"/>
            </a:lvl3pPr>
            <a:lvl4pPr indent="-228600" lvl="3" marL="18288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4pPr>
            <a:lvl5pPr indent="-228600" lvl="4" marL="22860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5pPr>
            <a:lvl6pPr indent="-228600" lvl="5" marL="27432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6pPr>
            <a:lvl7pPr indent="-228600" lvl="6" marL="32004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7pPr>
            <a:lvl8pPr indent="-228600" lvl="7" marL="365760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ts val="900"/>
              <a:buNone/>
              <a:defRPr sz="900"/>
            </a:lvl8pPr>
            <a:lvl9pPr indent="-228600" lvl="8" marL="411480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SzPts val="900"/>
              <a:buNone/>
              <a:defRPr sz="900"/>
            </a:lvl9pPr>
          </a:lstStyle>
          <a:p/>
        </p:txBody>
      </p:sp>
      <p:sp>
        <p:nvSpPr>
          <p:cNvPr id="73" name="Google Shape;73;p54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54"/>
          <p:cNvSpPr txBox="1"/>
          <p:nvPr>
            <p:ph idx="11" type="ftr"/>
          </p:nvPr>
        </p:nvSpPr>
        <p:spPr>
          <a:xfrm>
            <a:off x="3499101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5" name="Google Shape;75;p54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5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45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  <a:defRPr b="0" i="0" sz="3600" u="none" cap="none" strike="noStrike">
                <a:solidFill>
                  <a:srgbClr val="FFFFF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2" name="Google Shape;12;p45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3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" name="Google Shape;13;p45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355600" lvl="0" marL="457200" marR="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Noto Sans Symbols"/>
              <a:buChar char="●"/>
              <a:defRPr b="0" i="0" sz="20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Noto Sans Symbols"/>
              <a:buChar char="●"/>
              <a:defRPr b="0" i="0" sz="18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-330200" lvl="2" marL="13716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Noto Sans Symbols"/>
              <a:buChar char="●"/>
              <a:defRPr b="0" i="0" sz="16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SzPts val="1400"/>
              <a:buFont typeface="Noto Sans Symbols"/>
              <a:buChar char="●"/>
              <a:defRPr b="0" i="0" sz="1400" u="none" cap="none" strike="noStrike">
                <a:solidFill>
                  <a:srgbClr val="595959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4" name="Google Shape;14;p45"/>
          <p:cNvSpPr txBox="1"/>
          <p:nvPr>
            <p:ph idx="10" type="dt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rgbClr val="7F7F7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5" name="Google Shape;15;p45"/>
          <p:cNvSpPr txBox="1"/>
          <p:nvPr>
            <p:ph idx="11" type="ftr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100" u="none" cap="none" strike="noStrike">
                <a:solidFill>
                  <a:srgbClr val="7F7F7F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/>
        </p:txBody>
      </p:sp>
      <p:sp>
        <p:nvSpPr>
          <p:cNvPr id="16" name="Google Shape;16;p45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1pPr>
            <a:lvl2pPr indent="0" lvl="1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2pPr>
            <a:lvl3pPr indent="0" lvl="2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3pPr>
            <a:lvl4pPr indent="0" lvl="3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4pPr>
            <a:lvl5pPr indent="0" lvl="4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5pPr>
            <a:lvl6pPr indent="0" lvl="5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6pPr>
            <a:lvl7pPr indent="0" lvl="6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7pPr>
            <a:lvl8pPr indent="0" lvl="7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8pPr>
            <a:lvl9pPr indent="0" lvl="8" marL="0" marR="0" rtl="0" algn="r">
              <a:spcBef>
                <a:spcPts val="0"/>
              </a:spcBef>
              <a:buNone/>
              <a:defRPr b="1" i="0" sz="1200" u="none" cap="none" strike="noStrike">
                <a:solidFill>
                  <a:schemeClr val="accent1"/>
                </a:solidFill>
                <a:latin typeface="Corbel"/>
                <a:ea typeface="Corbel"/>
                <a:cs typeface="Corbel"/>
                <a:sym typeface="Corbe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.png"/><Relationship Id="rId4" Type="http://schemas.openxmlformats.org/officeDocument/2006/relationships/image" Target="../media/image1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.png"/><Relationship Id="rId4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.png"/><Relationship Id="rId4" Type="http://schemas.openxmlformats.org/officeDocument/2006/relationships/image" Target="../media/image9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.png"/><Relationship Id="rId4" Type="http://schemas.openxmlformats.org/officeDocument/2006/relationships/image" Target="../media/image18.pn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.png"/><Relationship Id="rId4" Type="http://schemas.openxmlformats.org/officeDocument/2006/relationships/image" Target="../media/image15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"/>
          <p:cNvSpPr txBox="1"/>
          <p:nvPr>
            <p:ph type="ctrTitle"/>
          </p:nvPr>
        </p:nvSpPr>
        <p:spPr>
          <a:xfrm>
            <a:off x="1069847" y="1298448"/>
            <a:ext cx="7501497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Tahoma"/>
              <a:buNone/>
            </a:pPr>
            <a:r>
              <a:rPr b="1" lang="en-US" sz="3600">
                <a:latin typeface="Tahoma"/>
                <a:ea typeface="Tahoma"/>
                <a:cs typeface="Tahoma"/>
                <a:sym typeface="Tahoma"/>
              </a:rPr>
              <a:t>Training of Core Trainers on </a:t>
            </a:r>
            <a:br>
              <a:rPr b="1" lang="en-US" sz="3600">
                <a:latin typeface="Tahoma"/>
                <a:ea typeface="Tahoma"/>
                <a:cs typeface="Tahoma"/>
                <a:sym typeface="Tahoma"/>
              </a:rPr>
            </a:br>
            <a:r>
              <a:rPr b="1" lang="en-US" sz="3600">
                <a:latin typeface="Tahoma"/>
                <a:ea typeface="Tahoma"/>
                <a:cs typeface="Tahoma"/>
                <a:sym typeface="Tahoma"/>
              </a:rPr>
              <a:t>Clinical Practice Guidelines (CPG) </a:t>
            </a:r>
            <a:br>
              <a:rPr lang="en-US" sz="3600">
                <a:latin typeface="Calibri"/>
                <a:ea typeface="Calibri"/>
                <a:cs typeface="Calibri"/>
                <a:sym typeface="Calibri"/>
              </a:rPr>
            </a:br>
            <a:r>
              <a:rPr b="1" lang="en-US" sz="3600">
                <a:latin typeface="Tahoma"/>
                <a:ea typeface="Tahoma"/>
                <a:cs typeface="Tahoma"/>
                <a:sym typeface="Tahoma"/>
              </a:rPr>
              <a:t>Management of E-Cigarette or Vaping Product Use-Associated Lung Injury (EVALI)</a:t>
            </a:r>
            <a:endParaRPr sz="3600"/>
          </a:p>
        </p:txBody>
      </p:sp>
      <p:sp>
        <p:nvSpPr>
          <p:cNvPr id="93" name="Google Shape;93;p1"/>
          <p:cNvSpPr txBox="1"/>
          <p:nvPr>
            <p:ph idx="1" type="subTitle"/>
          </p:nvPr>
        </p:nvSpPr>
        <p:spPr>
          <a:xfrm>
            <a:off x="1100015" y="4670246"/>
            <a:ext cx="7315200" cy="914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None/>
            </a:pPr>
            <a:r>
              <a:rPr b="1" lang="en-US" sz="3200"/>
              <a:t>Case Discussion 2</a:t>
            </a:r>
            <a:endParaRPr b="1" sz="3200"/>
          </a:p>
        </p:txBody>
      </p:sp>
      <p:pic>
        <p:nvPicPr>
          <p:cNvPr id="94" name="Google Shape;9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73309" y="2359700"/>
            <a:ext cx="2919725" cy="4495005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3</a:t>
            </a:r>
            <a:endParaRPr/>
          </a:p>
        </p:txBody>
      </p:sp>
      <p:sp>
        <p:nvSpPr>
          <p:cNvPr id="165" name="Google Shape;165;p10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b="1" lang="en-US" sz="3600"/>
              <a:t>How do you follow-up the patient? 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66" name="Google Shape;166;p10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67" name="Google Shape;167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1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3</a:t>
            </a:r>
            <a:endParaRPr/>
          </a:p>
        </p:txBody>
      </p:sp>
      <p:sp>
        <p:nvSpPr>
          <p:cNvPr id="173" name="Google Shape;173;p11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74" name="Google Shape;174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Google Shape;175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10450" y="754387"/>
            <a:ext cx="6702203" cy="5360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12"/>
          <p:cNvSpPr txBox="1"/>
          <p:nvPr>
            <p:ph type="title"/>
          </p:nvPr>
        </p:nvSpPr>
        <p:spPr>
          <a:xfrm>
            <a:off x="3867912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Corbel"/>
              <a:buNone/>
            </a:pPr>
            <a:r>
              <a:rPr b="1" lang="en-US">
                <a:solidFill>
                  <a:schemeClr val="dk1"/>
                </a:solidFill>
              </a:rPr>
              <a:t>CASE 2</a:t>
            </a:r>
            <a:endParaRPr/>
          </a:p>
        </p:txBody>
      </p:sp>
      <p:sp>
        <p:nvSpPr>
          <p:cNvPr id="181" name="Google Shape;181;p12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82" name="Google Shape;182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3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History</a:t>
            </a:r>
            <a:endParaRPr b="1"/>
          </a:p>
        </p:txBody>
      </p:sp>
      <p:sp>
        <p:nvSpPr>
          <p:cNvPr id="188" name="Google Shape;188;p13"/>
          <p:cNvSpPr txBox="1"/>
          <p:nvPr>
            <p:ph idx="1" type="body"/>
          </p:nvPr>
        </p:nvSpPr>
        <p:spPr>
          <a:xfrm>
            <a:off x="3869268" y="646542"/>
            <a:ext cx="7315200" cy="57080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 lnSpcReduction="20000"/>
          </a:bodyPr>
          <a:lstStyle/>
          <a:p>
            <a:pPr indent="-18288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An 18-year-old man with history of asthma is under Klinik Kesihatan follow-up. He is on inhaled corticosteroid/long-acting β2-agonist (ICS/LABA) inhalers &amp; compliant to the treatment.</a:t>
            </a:r>
            <a:endParaRPr/>
          </a:p>
          <a:p>
            <a:pPr indent="-53657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No previous history of intubation or ICU admission. </a:t>
            </a:r>
            <a:endParaRPr/>
          </a:p>
          <a:p>
            <a:pPr indent="-53657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During follow-up, he is noted to have poorly controlled asthma for the past 1 month &amp; history of vaping since last 3 months. </a:t>
            </a:r>
            <a:endParaRPr/>
          </a:p>
          <a:p>
            <a:pPr indent="-53657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2200"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Question 1: What further history you      would like to ask?</a:t>
            </a:r>
            <a:endParaRPr/>
          </a:p>
        </p:txBody>
      </p:sp>
      <p:sp>
        <p:nvSpPr>
          <p:cNvPr id="189" name="Google Shape;189;p13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0" name="Google Shape;190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1</a:t>
            </a:r>
            <a:endParaRPr b="1"/>
          </a:p>
        </p:txBody>
      </p:sp>
      <p:sp>
        <p:nvSpPr>
          <p:cNvPr id="196" name="Google Shape;196;p14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97" name="Google Shape;197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53784" y="1250004"/>
            <a:ext cx="7134896" cy="43579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History (cont.)</a:t>
            </a:r>
            <a:endParaRPr b="1"/>
          </a:p>
        </p:txBody>
      </p:sp>
      <p:sp>
        <p:nvSpPr>
          <p:cNvPr id="204" name="Google Shape;204;p15"/>
          <p:cNvSpPr txBox="1"/>
          <p:nvPr>
            <p:ph idx="1" type="body"/>
          </p:nvPr>
        </p:nvSpPr>
        <p:spPr>
          <a:xfrm>
            <a:off x="3869268" y="646542"/>
            <a:ext cx="7315200" cy="570807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70000" lnSpcReduction="20000"/>
          </a:bodyPr>
          <a:lstStyle/>
          <a:p>
            <a:pPr indent="-18288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3400">
                <a:solidFill>
                  <a:schemeClr val="dk1"/>
                </a:solidFill>
              </a:rPr>
              <a:t>Never smoke cigarette</a:t>
            </a:r>
            <a:endParaRPr/>
          </a:p>
          <a:p>
            <a:pPr indent="-107315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400">
                <a:solidFill>
                  <a:schemeClr val="dk1"/>
                </a:solidFill>
              </a:rPr>
              <a:t>Started vaping since entered college 3 months ago: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time of last use: this morning 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duration: 3 months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method: aerosol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frequency: 10 puffs/session, 2 sessions/day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no other substance abuse</a:t>
            </a:r>
            <a:endParaRPr/>
          </a:p>
          <a:p>
            <a:pPr indent="-107315" lvl="0" marL="182880" rtl="0" algn="l">
              <a:lnSpc>
                <a:spcPct val="90000"/>
              </a:lnSpc>
              <a:spcBef>
                <a:spcPts val="145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400">
                <a:solidFill>
                  <a:schemeClr val="dk1"/>
                </a:solidFill>
              </a:rPr>
              <a:t>Devices &amp; e-liquids: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product brand name: Akso</a:t>
            </a:r>
            <a:endParaRPr sz="2900">
              <a:solidFill>
                <a:schemeClr val="dk1"/>
              </a:solidFill>
            </a:endParaRPr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flavour: creamy vanilla 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delivery system: open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types of substances use: unknown</a:t>
            </a:r>
            <a:endParaRPr/>
          </a:p>
          <a:p>
            <a:pPr indent="-184150" lvl="1" marL="360363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2900">
                <a:solidFill>
                  <a:schemeClr val="dk1"/>
                </a:solidFill>
              </a:rPr>
              <a:t>product source: bought online</a:t>
            </a:r>
            <a:endParaRPr/>
          </a:p>
          <a:p>
            <a:pPr indent="-107315" lvl="0" marL="182880" rtl="0" algn="l">
              <a:lnSpc>
                <a:spcPct val="90000"/>
              </a:lnSpc>
              <a:spcBef>
                <a:spcPts val="145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1700"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b="1" lang="en-US" sz="3400">
                <a:solidFill>
                  <a:schemeClr val="dk1"/>
                </a:solidFill>
              </a:rPr>
              <a:t>Question 2: What are the physical findings               </a:t>
            </a:r>
            <a:endParaRPr/>
          </a:p>
          <a:p>
            <a:pPr indent="0" lvl="0" marL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b="1" lang="en-US" sz="3400">
                <a:solidFill>
                  <a:schemeClr val="dk1"/>
                </a:solidFill>
              </a:rPr>
              <a:t>                            that you would look for?</a:t>
            </a:r>
            <a:endParaRPr/>
          </a:p>
        </p:txBody>
      </p:sp>
      <p:sp>
        <p:nvSpPr>
          <p:cNvPr id="205" name="Google Shape;205;p15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06" name="Google Shape;206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6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2</a:t>
            </a:r>
            <a:endParaRPr b="1"/>
          </a:p>
        </p:txBody>
      </p:sp>
      <p:sp>
        <p:nvSpPr>
          <p:cNvPr id="212" name="Google Shape;212;p16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3" name="Google Shape;21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Google Shape;214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96685" y="2731850"/>
            <a:ext cx="6860205" cy="1793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7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Physical examination</a:t>
            </a:r>
            <a:endParaRPr b="1"/>
          </a:p>
        </p:txBody>
      </p:sp>
      <p:sp>
        <p:nvSpPr>
          <p:cNvPr id="220" name="Google Shape;220;p17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2500" lnSpcReduction="10000"/>
          </a:bodyPr>
          <a:lstStyle/>
          <a:p>
            <a:pPr indent="-18288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Patient is mildly tachypnoeic, speaks in  full sentences &amp; is pink.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BP: 128/72 mmHg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PR: 100/min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RR: 22/min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SpO2: 94% under room air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T: 37</a:t>
            </a:r>
            <a:r>
              <a:rPr baseline="30000" lang="en-US" sz="3000">
                <a:solidFill>
                  <a:schemeClr val="dk1"/>
                </a:solidFill>
              </a:rPr>
              <a:t>0</a:t>
            </a:r>
            <a:r>
              <a:rPr lang="en-US" sz="3000">
                <a:solidFill>
                  <a:schemeClr val="dk1"/>
                </a:solidFill>
              </a:rPr>
              <a:t>C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3000">
                <a:solidFill>
                  <a:schemeClr val="dk1"/>
                </a:solidFill>
              </a:rPr>
              <a:t>Lungs: generalised ronchi &amp; equal vesicular breath sound</a:t>
            </a:r>
            <a:endParaRPr/>
          </a:p>
          <a:p>
            <a:pPr indent="-65404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Question 3: What is your probable   diagnosis?</a:t>
            </a:r>
            <a:endParaRPr/>
          </a:p>
        </p:txBody>
      </p:sp>
      <p:sp>
        <p:nvSpPr>
          <p:cNvPr id="221" name="Google Shape;221;p17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22" name="Google Shape;222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8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3</a:t>
            </a:r>
            <a:endParaRPr b="1"/>
          </a:p>
        </p:txBody>
      </p:sp>
      <p:sp>
        <p:nvSpPr>
          <p:cNvPr id="228" name="Google Shape;228;p18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401638" lvl="0" marL="40163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Font typeface="Corbel"/>
              <a:buAutoNum type="arabicPeriod"/>
            </a:pPr>
            <a:r>
              <a:rPr lang="en-US" sz="3200">
                <a:solidFill>
                  <a:schemeClr val="dk1"/>
                </a:solidFill>
              </a:rPr>
              <a:t>Acute Exacerbation of  Asthma </a:t>
            </a:r>
            <a:endParaRPr/>
          </a:p>
          <a:p>
            <a:pPr indent="-179070" lvl="0" marL="38227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200"/>
              <a:buFont typeface="Corbel"/>
              <a:buNone/>
            </a:pPr>
            <a:r>
              <a:t/>
            </a:r>
            <a:endParaRPr sz="3200">
              <a:solidFill>
                <a:schemeClr val="dk1"/>
              </a:solidFill>
            </a:endParaRPr>
          </a:p>
          <a:p>
            <a:pPr indent="-381000" lvl="0" marL="38100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200"/>
              <a:buFont typeface="Corbel"/>
              <a:buAutoNum type="arabicPeriod"/>
            </a:pPr>
            <a:r>
              <a:rPr lang="en-US" sz="3200">
                <a:solidFill>
                  <a:schemeClr val="dk1"/>
                </a:solidFill>
              </a:rPr>
              <a:t>To rule out EVALI</a:t>
            </a:r>
            <a:endParaRPr/>
          </a:p>
          <a:p>
            <a:pPr indent="-55879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000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229" name="Google Shape;229;p18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0" name="Google Shape;23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9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4</a:t>
            </a:r>
            <a:endParaRPr b="1"/>
          </a:p>
        </p:txBody>
      </p:sp>
      <p:sp>
        <p:nvSpPr>
          <p:cNvPr id="236" name="Google Shape;236;p19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What do you do next &amp; why? </a:t>
            </a:r>
            <a:endParaRPr/>
          </a:p>
        </p:txBody>
      </p:sp>
      <p:sp>
        <p:nvSpPr>
          <p:cNvPr id="237" name="Google Shape;237;p19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38" name="Google Shape;23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"/>
          <p:cNvSpPr txBox="1"/>
          <p:nvPr>
            <p:ph type="title"/>
          </p:nvPr>
        </p:nvSpPr>
        <p:spPr>
          <a:xfrm>
            <a:off x="3867912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Corbel"/>
              <a:buNone/>
            </a:pPr>
            <a:r>
              <a:rPr b="1" lang="en-US">
                <a:solidFill>
                  <a:schemeClr val="dk1"/>
                </a:solidFill>
              </a:rPr>
              <a:t>CASE 1 (continued)</a:t>
            </a:r>
            <a:endParaRPr/>
          </a:p>
        </p:txBody>
      </p:sp>
      <p:sp>
        <p:nvSpPr>
          <p:cNvPr id="101" name="Google Shape;101;p2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0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4</a:t>
            </a:r>
            <a:endParaRPr b="1"/>
          </a:p>
        </p:txBody>
      </p:sp>
      <p:sp>
        <p:nvSpPr>
          <p:cNvPr id="244" name="Google Shape;244;p20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45" name="Google Shape;24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76073" y="2024594"/>
            <a:ext cx="7948212" cy="30289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1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Progress</a:t>
            </a:r>
            <a:endParaRPr b="1"/>
          </a:p>
        </p:txBody>
      </p:sp>
      <p:sp>
        <p:nvSpPr>
          <p:cNvPr id="252" name="Google Shape;252;p21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1905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solidFill>
                  <a:schemeClr val="dk1"/>
                </a:solidFill>
              </a:rPr>
              <a:t>Patient is assessed in ED &amp; diagnosed to have mild to moderate acute exacerbation of asthma. EVALI needs to be ruled out.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-1905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solidFill>
                  <a:schemeClr val="dk1"/>
                </a:solidFill>
              </a:rPr>
              <a:t>CXR as shown 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-1905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000"/>
              <a:buChar char="●"/>
            </a:pPr>
            <a:r>
              <a:rPr lang="en-US" sz="3000">
                <a:solidFill>
                  <a:schemeClr val="dk1"/>
                </a:solidFill>
              </a:rPr>
              <a:t>Patient is stabilised &amp; decision is made to admit him to the General Ward. </a:t>
            </a:r>
            <a:endParaRPr/>
          </a:p>
        </p:txBody>
      </p:sp>
      <p:sp>
        <p:nvSpPr>
          <p:cNvPr id="253" name="Google Shape;253;p21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54" name="Google Shape;254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22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Progress</a:t>
            </a:r>
            <a:r>
              <a:rPr b="1" lang="en-US" sz="2000"/>
              <a:t>-2</a:t>
            </a:r>
            <a:endParaRPr b="1" sz="2000"/>
          </a:p>
        </p:txBody>
      </p:sp>
      <p:sp>
        <p:nvSpPr>
          <p:cNvPr id="260" name="Google Shape;260;p22"/>
          <p:cNvSpPr txBox="1"/>
          <p:nvPr>
            <p:ph idx="1" type="body"/>
          </p:nvPr>
        </p:nvSpPr>
        <p:spPr>
          <a:xfrm>
            <a:off x="3869268" y="5052288"/>
            <a:ext cx="7315200" cy="141315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t/>
            </a:r>
            <a:endParaRPr sz="3000">
              <a:solidFill>
                <a:schemeClr val="dk1"/>
              </a:solidFill>
            </a:endParaRPr>
          </a:p>
          <a:p>
            <a:pPr indent="-1905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000"/>
              <a:buChar char="●"/>
            </a:pPr>
            <a:r>
              <a:rPr b="1" lang="en-US" sz="3000">
                <a:solidFill>
                  <a:schemeClr val="dk1"/>
                </a:solidFill>
              </a:rPr>
              <a:t>Question 5. Interpret the CXR.</a:t>
            </a:r>
            <a:endParaRPr/>
          </a:p>
        </p:txBody>
      </p:sp>
      <p:sp>
        <p:nvSpPr>
          <p:cNvPr id="261" name="Google Shape;261;p22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62" name="Google Shape;262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22"/>
          <p:cNvPicPr preferRelativeResize="0"/>
          <p:nvPr/>
        </p:nvPicPr>
        <p:blipFill rotWithShape="1">
          <a:blip r:embed="rId4">
            <a:alphaModFix/>
          </a:blip>
          <a:srcRect b="38009" l="11322" r="2261" t="2251"/>
          <a:stretch/>
        </p:blipFill>
        <p:spPr>
          <a:xfrm>
            <a:off x="4448623" y="385247"/>
            <a:ext cx="5474525" cy="5322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23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5</a:t>
            </a:r>
            <a:endParaRPr b="1"/>
          </a:p>
        </p:txBody>
      </p:sp>
      <p:sp>
        <p:nvSpPr>
          <p:cNvPr id="269" name="Google Shape;269;p23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Normal findings of CXR </a:t>
            </a:r>
            <a:endParaRPr/>
          </a:p>
        </p:txBody>
      </p:sp>
      <p:sp>
        <p:nvSpPr>
          <p:cNvPr id="270" name="Google Shape;270;p23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1" name="Google Shape;27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5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24"/>
          <p:cNvSpPr txBox="1"/>
          <p:nvPr>
            <p:ph idx="2" type="body"/>
          </p:nvPr>
        </p:nvSpPr>
        <p:spPr>
          <a:xfrm>
            <a:off x="3741390" y="1262654"/>
            <a:ext cx="3885537" cy="509369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55000" lnSpcReduction="20000"/>
          </a:bodyPr>
          <a:lstStyle/>
          <a:p>
            <a:pPr indent="-178117" lvl="1" marL="166688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5100">
                <a:solidFill>
                  <a:schemeClr val="dk1"/>
                </a:solidFill>
              </a:rPr>
              <a:t>FBC: </a:t>
            </a:r>
            <a:endParaRPr/>
          </a:p>
          <a:p>
            <a:pPr indent="-171132" lvl="2" marL="623888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900">
                <a:solidFill>
                  <a:schemeClr val="dk1"/>
                </a:solidFill>
              </a:rPr>
              <a:t>Hb 13 g/dL</a:t>
            </a:r>
            <a:endParaRPr/>
          </a:p>
          <a:p>
            <a:pPr indent="-171132" lvl="2" marL="623888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900">
                <a:solidFill>
                  <a:schemeClr val="dk1"/>
                </a:solidFill>
              </a:rPr>
              <a:t>WCC 14  x 10</a:t>
            </a:r>
            <a:r>
              <a:rPr baseline="30000" lang="en-US" sz="4900">
                <a:solidFill>
                  <a:schemeClr val="dk1"/>
                </a:solidFill>
              </a:rPr>
              <a:t>9 </a:t>
            </a:r>
            <a:r>
              <a:rPr lang="en-US" sz="4900">
                <a:solidFill>
                  <a:schemeClr val="dk1"/>
                </a:solidFill>
              </a:rPr>
              <a:t>/L</a:t>
            </a:r>
            <a:endParaRPr/>
          </a:p>
          <a:p>
            <a:pPr indent="-22860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3600">
                <a:solidFill>
                  <a:schemeClr val="dk1"/>
                </a:solidFill>
              </a:rPr>
              <a:t>Neutrophil 87% </a:t>
            </a:r>
            <a:endParaRPr/>
          </a:p>
          <a:p>
            <a:pPr indent="0" lvl="2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None/>
            </a:pPr>
            <a:r>
              <a:rPr lang="en-US" sz="3600">
                <a:solidFill>
                  <a:schemeClr val="dk1"/>
                </a:solidFill>
              </a:rPr>
              <a:t>    (N 40 - 75%)</a:t>
            </a:r>
            <a:endParaRPr/>
          </a:p>
          <a:p>
            <a:pPr indent="-182880" lvl="2" marL="1143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3600">
                <a:solidFill>
                  <a:schemeClr val="dk1"/>
                </a:solidFill>
              </a:rPr>
              <a:t>Lymphocyte 15% </a:t>
            </a:r>
            <a:endParaRPr/>
          </a:p>
          <a:p>
            <a:pPr indent="0" lvl="2" marL="96012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None/>
            </a:pPr>
            <a:r>
              <a:rPr lang="en-US" sz="3600">
                <a:solidFill>
                  <a:schemeClr val="dk1"/>
                </a:solidFill>
              </a:rPr>
              <a:t>   (N 20 - 45%)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900">
                <a:solidFill>
                  <a:schemeClr val="dk1"/>
                </a:solidFill>
              </a:rPr>
              <a:t>Plt 340 x 10</a:t>
            </a:r>
            <a:r>
              <a:rPr baseline="30000" lang="en-US" sz="4900">
                <a:solidFill>
                  <a:schemeClr val="dk1"/>
                </a:solidFill>
              </a:rPr>
              <a:t>9 </a:t>
            </a:r>
            <a:r>
              <a:rPr lang="en-US" sz="4900">
                <a:solidFill>
                  <a:schemeClr val="dk1"/>
                </a:solidFill>
              </a:rPr>
              <a:t>/L </a:t>
            </a:r>
            <a:endParaRPr/>
          </a:p>
          <a:p>
            <a:pPr indent="-178117" lvl="0" marL="182880" rtl="0" algn="l">
              <a:lnSpc>
                <a:spcPct val="90000"/>
              </a:lnSpc>
              <a:spcBef>
                <a:spcPts val="1450"/>
              </a:spcBef>
              <a:spcAft>
                <a:spcPts val="0"/>
              </a:spcAft>
              <a:buSzPct val="100000"/>
              <a:buChar char="●"/>
            </a:pPr>
            <a:r>
              <a:rPr lang="en-US" sz="5100">
                <a:solidFill>
                  <a:schemeClr val="dk1"/>
                </a:solidFill>
              </a:rPr>
              <a:t>RP, LFT: Normal</a:t>
            </a:r>
            <a:endParaRPr/>
          </a:p>
          <a:p>
            <a:pPr indent="-178117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5100">
                <a:solidFill>
                  <a:schemeClr val="dk1"/>
                </a:solidFill>
              </a:rPr>
              <a:t>ESR: 25 mm/h</a:t>
            </a:r>
            <a:endParaRPr/>
          </a:p>
          <a:p>
            <a:pPr indent="-178117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5100">
                <a:solidFill>
                  <a:schemeClr val="dk1"/>
                </a:solidFill>
              </a:rPr>
              <a:t>CRP: 45 mg/L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 sz="5100">
              <a:solidFill>
                <a:schemeClr val="dk1"/>
              </a:solidFill>
            </a:endParaRPr>
          </a:p>
          <a:p>
            <a:pPr indent="-113029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277" name="Google Shape;277;p24"/>
          <p:cNvSpPr txBox="1"/>
          <p:nvPr>
            <p:ph idx="4" type="body"/>
          </p:nvPr>
        </p:nvSpPr>
        <p:spPr>
          <a:xfrm>
            <a:off x="7626927" y="1158057"/>
            <a:ext cx="3927763" cy="431227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55000" lnSpcReduction="20000"/>
          </a:bodyPr>
          <a:lstStyle/>
          <a:p>
            <a:pPr indent="-18288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-US" sz="4800">
                <a:solidFill>
                  <a:schemeClr val="dk1"/>
                </a:solidFill>
              </a:rPr>
              <a:t>RTK-Ag COVID-19: Negative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4800">
                <a:solidFill>
                  <a:schemeClr val="dk1"/>
                </a:solidFill>
              </a:rPr>
              <a:t>rtPCR: Negative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-US" sz="4900">
                <a:solidFill>
                  <a:schemeClr val="dk1"/>
                </a:solidFill>
              </a:rPr>
              <a:t>ABG (on nasal prong 3L/min)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250"/>
              </a:spcBef>
              <a:spcAft>
                <a:spcPts val="0"/>
              </a:spcAft>
              <a:buSzPct val="100000"/>
              <a:buChar char="●"/>
            </a:pPr>
            <a:r>
              <a:rPr lang="en-US" sz="4700">
                <a:solidFill>
                  <a:schemeClr val="dk1"/>
                </a:solidFill>
              </a:rPr>
              <a:t>pH 7.40 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700">
                <a:solidFill>
                  <a:schemeClr val="dk1"/>
                </a:solidFill>
              </a:rPr>
              <a:t>PCO2 35 mmHg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700">
                <a:solidFill>
                  <a:schemeClr val="dk1"/>
                </a:solidFill>
              </a:rPr>
              <a:t>PO2 95 mmHg 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700">
                <a:solidFill>
                  <a:schemeClr val="dk1"/>
                </a:solidFill>
              </a:rPr>
              <a:t>HC03 22 mmol/L 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700">
                <a:solidFill>
                  <a:schemeClr val="dk1"/>
                </a:solidFill>
              </a:rPr>
              <a:t>BE -1.0</a:t>
            </a:r>
            <a:endParaRPr/>
          </a:p>
          <a:p>
            <a:pPr indent="-182880" lvl="1" marL="685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ct val="100000"/>
              <a:buChar char="●"/>
            </a:pPr>
            <a:r>
              <a:rPr lang="en-US" sz="4700">
                <a:solidFill>
                  <a:schemeClr val="dk1"/>
                </a:solidFill>
              </a:rPr>
              <a:t>SPO2 97%</a:t>
            </a:r>
            <a:endParaRPr/>
          </a:p>
          <a:p>
            <a:pPr indent="-113029" lvl="0" marL="182880" rtl="0" algn="l">
              <a:lnSpc>
                <a:spcPct val="90000"/>
              </a:lnSpc>
              <a:spcBef>
                <a:spcPts val="1450"/>
              </a:spcBef>
              <a:spcAft>
                <a:spcPts val="0"/>
              </a:spcAft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278" name="Google Shape;278;p24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79" name="Google Shape;279;p24"/>
          <p:cNvSpPr txBox="1"/>
          <p:nvPr/>
        </p:nvSpPr>
        <p:spPr>
          <a:xfrm>
            <a:off x="85140" y="860600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t/>
            </a:r>
            <a:endParaRPr b="1" i="0" sz="3600" u="none" cap="none" strike="noStrike">
              <a:solidFill>
                <a:srgbClr val="FFFFFF"/>
              </a:solidFill>
              <a:latin typeface="Corbel"/>
              <a:ea typeface="Corbel"/>
              <a:cs typeface="Corbel"/>
              <a:sym typeface="Corbel"/>
            </a:endParaRPr>
          </a:p>
        </p:txBody>
      </p:sp>
      <p:sp>
        <p:nvSpPr>
          <p:cNvPr id="280" name="Google Shape;280;p24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Progress</a:t>
            </a:r>
            <a:r>
              <a:rPr b="1" lang="en-US" sz="2000"/>
              <a:t>-3</a:t>
            </a:r>
            <a:endParaRPr b="1" sz="200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25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6</a:t>
            </a:r>
            <a:endParaRPr b="1"/>
          </a:p>
        </p:txBody>
      </p:sp>
      <p:sp>
        <p:nvSpPr>
          <p:cNvPr id="286" name="Google Shape;286;p25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What further investigations should be performed?</a:t>
            </a:r>
            <a:endParaRPr/>
          </a:p>
        </p:txBody>
      </p:sp>
      <p:sp>
        <p:nvSpPr>
          <p:cNvPr id="287" name="Google Shape;287;p25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88" name="Google Shape;288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26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6</a:t>
            </a:r>
            <a:endParaRPr b="1"/>
          </a:p>
        </p:txBody>
      </p:sp>
      <p:sp>
        <p:nvSpPr>
          <p:cNvPr id="294" name="Google Shape;294;p26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95" name="Google Shape;295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26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542392" y="1380049"/>
            <a:ext cx="8176512" cy="37586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27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Progress</a:t>
            </a:r>
            <a:r>
              <a:rPr b="1" lang="en-US" sz="2000"/>
              <a:t>-4</a:t>
            </a:r>
            <a:endParaRPr b="1" sz="2000"/>
          </a:p>
        </p:txBody>
      </p:sp>
      <p:sp>
        <p:nvSpPr>
          <p:cNvPr id="302" name="Google Shape;302;p27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-18288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Respiratory Viral panel (nasal &amp; throat swab): Not done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Influenza PCR throat swab test: Negative 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Sputum C&amp;S AFB: Negative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Mycoplasma serology: Negative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Urine Legionella/Pneumococcal Ag: Negative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Hep B/C/HIV/VDRL: Non-reactive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UFEME: Normal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CTD screening (ANA, ANCA, RF): Non-reactive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Urine for drugs: Negative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ECHO : EF 64%, no regional wall motion     abnormalities</a:t>
            </a:r>
            <a:endParaRPr/>
          </a:p>
          <a:p>
            <a:pPr indent="-18288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2400"/>
              <a:buChar char="●"/>
            </a:pPr>
            <a:r>
              <a:rPr lang="en-US" sz="2400">
                <a:solidFill>
                  <a:schemeClr val="dk1"/>
                </a:solidFill>
              </a:rPr>
              <a:t>D-Dimer: Negative </a:t>
            </a:r>
            <a:endParaRPr/>
          </a:p>
        </p:txBody>
      </p:sp>
      <p:sp>
        <p:nvSpPr>
          <p:cNvPr id="303" name="Google Shape;303;p27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04" name="Google Shape;30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28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7</a:t>
            </a:r>
            <a:endParaRPr b="1"/>
          </a:p>
        </p:txBody>
      </p:sp>
      <p:sp>
        <p:nvSpPr>
          <p:cNvPr id="310" name="Google Shape;310;p28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just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In the setting of high clinical suspicion of EVALI &amp; a normal CXR, what further imaging would you do to diagnose EVALI? </a:t>
            </a:r>
            <a:endParaRPr/>
          </a:p>
        </p:txBody>
      </p:sp>
      <p:sp>
        <p:nvSpPr>
          <p:cNvPr id="311" name="Google Shape;311;p28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12" name="Google Shape;312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29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7</a:t>
            </a:r>
            <a:endParaRPr b="1"/>
          </a:p>
        </p:txBody>
      </p:sp>
      <p:sp>
        <p:nvSpPr>
          <p:cNvPr id="318" name="Google Shape;318;p29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Chest CT Scan </a:t>
            </a:r>
            <a:endParaRPr/>
          </a:p>
        </p:txBody>
      </p:sp>
      <p:sp>
        <p:nvSpPr>
          <p:cNvPr id="319" name="Google Shape;319;p29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20" name="Google Shape;320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Case 1</a:t>
            </a:r>
            <a:endParaRPr/>
          </a:p>
        </p:txBody>
      </p:sp>
      <p:sp>
        <p:nvSpPr>
          <p:cNvPr id="108" name="Google Shape;108;p3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>
                <a:solidFill>
                  <a:schemeClr val="dk1"/>
                </a:solidFill>
              </a:rPr>
              <a:t>A 23-year-old man presents to ED with worsening fever &amp; dyspnoea.</a:t>
            </a:r>
            <a:endParaRPr/>
          </a:p>
          <a:p>
            <a:pPr indent="-2286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Char char="●"/>
            </a:pPr>
            <a:r>
              <a:rPr lang="en-US" sz="3600">
                <a:solidFill>
                  <a:schemeClr val="dk1"/>
                </a:solidFill>
              </a:rPr>
              <a:t>Active smoker with history of vaping.</a:t>
            </a:r>
            <a:endParaRPr/>
          </a:p>
          <a:p>
            <a:pPr indent="-2286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Char char="●"/>
            </a:pPr>
            <a:r>
              <a:rPr lang="en-US" sz="3600">
                <a:solidFill>
                  <a:schemeClr val="dk1"/>
                </a:solidFill>
              </a:rPr>
              <a:t>Diagnosis of confirmed EVALI.  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09" name="Google Shape;109;p3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0" name="Google Shape;110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30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Chest CT scan findings</a:t>
            </a:r>
            <a:endParaRPr b="1"/>
          </a:p>
        </p:txBody>
      </p:sp>
      <p:sp>
        <p:nvSpPr>
          <p:cNvPr id="326" name="Google Shape;326;p30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27" name="Google Shape;327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59200" y="2337584"/>
            <a:ext cx="8202101" cy="26999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1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Chest CT scan findings</a:t>
            </a:r>
            <a:r>
              <a:rPr b="1" lang="en-US" sz="2000"/>
              <a:t>-2</a:t>
            </a:r>
            <a:endParaRPr b="1" sz="2000"/>
          </a:p>
        </p:txBody>
      </p:sp>
      <p:sp>
        <p:nvSpPr>
          <p:cNvPr id="334" name="Google Shape;334;p31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35" name="Google Shape;335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04658" y="1422402"/>
            <a:ext cx="7017028" cy="4093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32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8</a:t>
            </a:r>
            <a:endParaRPr b="1"/>
          </a:p>
        </p:txBody>
      </p:sp>
      <p:sp>
        <p:nvSpPr>
          <p:cNvPr id="342" name="Google Shape;342;p32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What is your final diagnosis?</a:t>
            </a:r>
            <a:endParaRPr/>
          </a:p>
        </p:txBody>
      </p:sp>
      <p:sp>
        <p:nvSpPr>
          <p:cNvPr id="343" name="Google Shape;343;p32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44" name="Google Shape;34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33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8</a:t>
            </a:r>
            <a:endParaRPr b="1"/>
          </a:p>
        </p:txBody>
      </p:sp>
      <p:sp>
        <p:nvSpPr>
          <p:cNvPr id="350" name="Google Shape;350;p33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1" name="Google Shape;351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37891" y="775944"/>
            <a:ext cx="6096074" cy="53385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6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34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8</a:t>
            </a:r>
            <a:endParaRPr b="1"/>
          </a:p>
        </p:txBody>
      </p:sp>
      <p:sp>
        <p:nvSpPr>
          <p:cNvPr id="358" name="Google Shape;358;p34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59" name="Google Shape;35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44911" y="1028629"/>
            <a:ext cx="6232020" cy="3100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59742" y="3987012"/>
            <a:ext cx="6238635" cy="963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35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8</a:t>
            </a:r>
            <a:endParaRPr b="1"/>
          </a:p>
        </p:txBody>
      </p:sp>
      <p:sp>
        <p:nvSpPr>
          <p:cNvPr id="367" name="Google Shape;367;p35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Probable case of EVALI </a:t>
            </a:r>
            <a:endParaRPr b="1" sz="3200">
              <a:solidFill>
                <a:schemeClr val="dk1"/>
              </a:solidFill>
            </a:endParaRPr>
          </a:p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●"/>
            </a:pPr>
            <a:r>
              <a:rPr lang="en-US" sz="3200">
                <a:solidFill>
                  <a:schemeClr val="dk1"/>
                </a:solidFill>
              </a:rPr>
              <a:t>Note: the diagnosis of probable EVALI is based on the criteria i.e exposure to e-cig, pulmonary infiltrate and exacerbation of asthma.</a:t>
            </a:r>
            <a:endParaRPr sz="3200">
              <a:solidFill>
                <a:schemeClr val="dk1"/>
              </a:solidFill>
            </a:endParaRPr>
          </a:p>
        </p:txBody>
      </p:sp>
      <p:sp>
        <p:nvSpPr>
          <p:cNvPr id="368" name="Google Shape;368;p35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69" name="Google Shape;369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3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36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Progress</a:t>
            </a:r>
            <a:endParaRPr b="1"/>
          </a:p>
        </p:txBody>
      </p:sp>
      <p:sp>
        <p:nvSpPr>
          <p:cNvPr id="375" name="Google Shape;375;p36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dk1"/>
                </a:solidFill>
              </a:rPr>
              <a:t>In the ward, his asthma is stabilised.</a:t>
            </a:r>
            <a:endParaRPr/>
          </a:p>
          <a:p>
            <a:pPr indent="-2032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dk1"/>
                </a:solidFill>
              </a:rPr>
              <a:t>He is started on empirical IV augmentin &amp; IV hydrocortisone which then switched to oral prednisolone with tapering dose for total of 2 weeks. </a:t>
            </a:r>
            <a:endParaRPr/>
          </a:p>
          <a:p>
            <a:pPr indent="-2032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200"/>
              <a:buChar char="●"/>
            </a:pPr>
            <a:r>
              <a:rPr lang="en-US" sz="3200">
                <a:solidFill>
                  <a:schemeClr val="dk1"/>
                </a:solidFill>
              </a:rPr>
              <a:t>He’s planned for discharge after 3 days &amp; follow-up after 48 hours. </a:t>
            </a:r>
            <a:endParaRPr/>
          </a:p>
        </p:txBody>
      </p:sp>
      <p:sp>
        <p:nvSpPr>
          <p:cNvPr id="376" name="Google Shape;376;p36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77" name="Google Shape;377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37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Treatment for EVALI</a:t>
            </a:r>
            <a:endParaRPr b="1"/>
          </a:p>
        </p:txBody>
      </p:sp>
      <p:sp>
        <p:nvSpPr>
          <p:cNvPr id="383" name="Google Shape;383;p37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84" name="Google Shape;384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838421" y="1075592"/>
            <a:ext cx="7476811" cy="1251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5" name="Google Shape;385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29184" y="2267083"/>
            <a:ext cx="7469054" cy="2942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9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38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9</a:t>
            </a:r>
            <a:endParaRPr b="1"/>
          </a:p>
        </p:txBody>
      </p:sp>
      <p:sp>
        <p:nvSpPr>
          <p:cNvPr id="391" name="Google Shape;391;p38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What are the criteria to determine the readiness of the patient for discharge from hospital? </a:t>
            </a:r>
            <a:endParaRPr/>
          </a:p>
        </p:txBody>
      </p:sp>
      <p:sp>
        <p:nvSpPr>
          <p:cNvPr id="392" name="Google Shape;392;p38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393" name="Google Shape;393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7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p39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9</a:t>
            </a:r>
            <a:endParaRPr b="1"/>
          </a:p>
        </p:txBody>
      </p:sp>
      <p:sp>
        <p:nvSpPr>
          <p:cNvPr id="399" name="Google Shape;399;p39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00" name="Google Shape;400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95285" y="1664938"/>
            <a:ext cx="8116424" cy="3478293"/>
          </a:xfrm>
          <a:prstGeom prst="rect">
            <a:avLst/>
          </a:prstGeom>
          <a:noFill/>
          <a:ln>
            <a:noFill/>
          </a:ln>
        </p:spPr>
      </p:pic>
      <p:pic>
        <p:nvPicPr>
          <p:cNvPr id="401" name="Google Shape;401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1</a:t>
            </a:r>
            <a:endParaRPr/>
          </a:p>
        </p:txBody>
      </p:sp>
      <p:sp>
        <p:nvSpPr>
          <p:cNvPr id="116" name="Google Shape;116;p4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b="1" lang="en-US" sz="3600"/>
              <a:t>What would be your next step of management?</a:t>
            </a:r>
            <a:endParaRPr b="1"/>
          </a:p>
        </p:txBody>
      </p:sp>
      <p:sp>
        <p:nvSpPr>
          <p:cNvPr id="117" name="Google Shape;117;p4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8" name="Google Shape;11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5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40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10</a:t>
            </a:r>
            <a:endParaRPr b="1"/>
          </a:p>
        </p:txBody>
      </p:sp>
      <p:sp>
        <p:nvSpPr>
          <p:cNvPr id="407" name="Google Shape;407;p40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What are the hospital prescriptions upon discharge of the patient? </a:t>
            </a:r>
            <a:endParaRPr/>
          </a:p>
        </p:txBody>
      </p:sp>
      <p:sp>
        <p:nvSpPr>
          <p:cNvPr id="408" name="Google Shape;408;p40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09" name="Google Shape;409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41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10</a:t>
            </a:r>
            <a:endParaRPr b="1"/>
          </a:p>
        </p:txBody>
      </p:sp>
      <p:sp>
        <p:nvSpPr>
          <p:cNvPr id="415" name="Google Shape;415;p41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16" name="Google Shape;416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17" name="Google Shape;417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39127" y="1946724"/>
            <a:ext cx="8042530" cy="31327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42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11</a:t>
            </a:r>
            <a:endParaRPr b="1"/>
          </a:p>
        </p:txBody>
      </p:sp>
      <p:sp>
        <p:nvSpPr>
          <p:cNvPr id="423" name="Google Shape;423;p42"/>
          <p:cNvSpPr txBox="1"/>
          <p:nvPr>
            <p:ph idx="1" type="body"/>
          </p:nvPr>
        </p:nvSpPr>
        <p:spPr>
          <a:xfrm>
            <a:off x="3869268" y="766610"/>
            <a:ext cx="7315200" cy="540327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032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200"/>
              <a:buChar char="●"/>
            </a:pPr>
            <a:r>
              <a:rPr b="1" lang="en-US" sz="3200">
                <a:solidFill>
                  <a:schemeClr val="dk1"/>
                </a:solidFill>
              </a:rPr>
              <a:t>How do you follow-up the patient? </a:t>
            </a:r>
            <a:endParaRPr/>
          </a:p>
        </p:txBody>
      </p:sp>
      <p:sp>
        <p:nvSpPr>
          <p:cNvPr id="424" name="Google Shape;424;p42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25" name="Google Shape;42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43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11</a:t>
            </a:r>
            <a:endParaRPr b="1"/>
          </a:p>
        </p:txBody>
      </p:sp>
      <p:sp>
        <p:nvSpPr>
          <p:cNvPr id="431" name="Google Shape;431;p43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32" name="Google Shape;432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31491" y="688663"/>
            <a:ext cx="6866905" cy="55149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44"/>
          <p:cNvSpPr txBox="1"/>
          <p:nvPr>
            <p:ph type="title"/>
          </p:nvPr>
        </p:nvSpPr>
        <p:spPr>
          <a:xfrm>
            <a:off x="3867912" y="1298448"/>
            <a:ext cx="7315200" cy="3255264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900"/>
              <a:buFont typeface="Corbel"/>
              <a:buNone/>
            </a:pPr>
            <a:r>
              <a:rPr b="1" lang="en-US">
                <a:solidFill>
                  <a:schemeClr val="dk1"/>
                </a:solidFill>
              </a:rPr>
              <a:t>Thank you</a:t>
            </a:r>
            <a:endParaRPr b="1">
              <a:solidFill>
                <a:schemeClr val="dk1"/>
              </a:solidFill>
            </a:endParaRPr>
          </a:p>
        </p:txBody>
      </p:sp>
      <p:sp>
        <p:nvSpPr>
          <p:cNvPr id="439" name="Google Shape;439;p44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40" name="Google Shape;440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1</a:t>
            </a:r>
            <a:endParaRPr/>
          </a:p>
        </p:txBody>
      </p:sp>
      <p:sp>
        <p:nvSpPr>
          <p:cNvPr id="124" name="Google Shape;124;p5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Oxygenation </a:t>
            </a:r>
            <a:endParaRPr/>
          </a:p>
          <a:p>
            <a:pPr indent="-2286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Antimicrobials </a:t>
            </a:r>
            <a:endParaRPr/>
          </a:p>
          <a:p>
            <a:pPr indent="-2286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Corticosteroids </a:t>
            </a:r>
            <a:endParaRPr/>
          </a:p>
        </p:txBody>
      </p:sp>
      <p:sp>
        <p:nvSpPr>
          <p:cNvPr id="125" name="Google Shape;125;p5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6" name="Google Shape;126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1</a:t>
            </a:r>
            <a:endParaRPr/>
          </a:p>
        </p:txBody>
      </p:sp>
      <p:sp>
        <p:nvSpPr>
          <p:cNvPr id="132" name="Google Shape;132;p6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33" name="Google Shape;133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38421" y="1075592"/>
            <a:ext cx="7476811" cy="12519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829184" y="2267083"/>
            <a:ext cx="7469054" cy="29422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Progress (cont.)</a:t>
            </a:r>
            <a:endParaRPr/>
          </a:p>
        </p:txBody>
      </p:sp>
      <p:sp>
        <p:nvSpPr>
          <p:cNvPr id="141" name="Google Shape;141;p7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Patient has been extubated, his clinical condition improves &amp; he is sent to general ward.</a:t>
            </a:r>
            <a:endParaRPr/>
          </a:p>
          <a:p>
            <a:pPr indent="-22860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Char char="●"/>
            </a:pPr>
            <a:r>
              <a:rPr lang="en-US" sz="3600"/>
              <a:t>He receives empirical IV antibiotic, IV methylprednisolone &amp; later changed to oral prednisolone.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42" name="Google Shape;142;p7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43" name="Google Shape;143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Question 2</a:t>
            </a:r>
            <a:endParaRPr/>
          </a:p>
        </p:txBody>
      </p:sp>
      <p:sp>
        <p:nvSpPr>
          <p:cNvPr id="149" name="Google Shape;149;p8"/>
          <p:cNvSpPr txBox="1"/>
          <p:nvPr>
            <p:ph idx="1" type="body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-228600" lvl="0" marL="18288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600"/>
              <a:buChar char="●"/>
            </a:pPr>
            <a:r>
              <a:rPr b="1" lang="en-US" sz="3600"/>
              <a:t>How would you discharge the patient? </a:t>
            </a:r>
            <a:endParaRPr/>
          </a:p>
          <a:p>
            <a:pPr indent="0" lvl="0" marL="182880" rtl="0" algn="l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ts val="3600"/>
              <a:buNone/>
            </a:pPr>
            <a:r>
              <a:t/>
            </a:r>
            <a:endParaRPr sz="3600"/>
          </a:p>
        </p:txBody>
      </p:sp>
      <p:sp>
        <p:nvSpPr>
          <p:cNvPr id="150" name="Google Shape;150;p8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1" name="Google Shape;15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9"/>
          <p:cNvSpPr txBox="1"/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Corbel"/>
              <a:buNone/>
            </a:pPr>
            <a:r>
              <a:rPr b="1" lang="en-US"/>
              <a:t>Answer 2</a:t>
            </a:r>
            <a:endParaRPr/>
          </a:p>
        </p:txBody>
      </p:sp>
      <p:sp>
        <p:nvSpPr>
          <p:cNvPr id="157" name="Google Shape;157;p9"/>
          <p:cNvSpPr txBox="1"/>
          <p:nvPr>
            <p:ph idx="12" type="sldNum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8" name="Google Shape;158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769733" y="5237018"/>
            <a:ext cx="1050767" cy="16176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28593" y="1791856"/>
            <a:ext cx="7808767" cy="30202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2021-12-21T02:11:57Z</dcterms:created>
  <dc:creator>Mohd Aminuddin Mohd Yusof</dc:creator>
</cp:coreProperties>
</file>