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840" r:id="rId1"/>
  </p:sldMasterIdLst>
  <p:notesMasterIdLst>
    <p:notesMasterId r:id="rId18"/>
  </p:notesMasterIdLst>
  <p:sldIdLst>
    <p:sldId id="329" r:id="rId2"/>
    <p:sldId id="331" r:id="rId3"/>
    <p:sldId id="277" r:id="rId4"/>
    <p:sldId id="258" r:id="rId5"/>
    <p:sldId id="270" r:id="rId6"/>
    <p:sldId id="271" r:id="rId7"/>
    <p:sldId id="272" r:id="rId8"/>
    <p:sldId id="273" r:id="rId9"/>
    <p:sldId id="274" r:id="rId10"/>
    <p:sldId id="275" r:id="rId11"/>
    <p:sldId id="276" r:id="rId12"/>
    <p:sldId id="278" r:id="rId13"/>
    <p:sldId id="279" r:id="rId14"/>
    <p:sldId id="280" r:id="rId15"/>
    <p:sldId id="332" r:id="rId16"/>
    <p:sldId id="291"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3573" autoAdjust="0"/>
  </p:normalViewPr>
  <p:slideViewPr>
    <p:cSldViewPr snapToGrid="0">
      <p:cViewPr varScale="1">
        <p:scale>
          <a:sx n="50" d="100"/>
          <a:sy n="50" d="100"/>
        </p:scale>
        <p:origin x="1212" y="3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pieChart>
        <c:varyColors val="1"/>
        <c:ser>
          <c:idx val="0"/>
          <c:order val="0"/>
          <c:dPt>
            <c:idx val="0"/>
            <c:bubble3D val="0"/>
            <c:explosion val="9"/>
            <c:spPr>
              <a:solidFill>
                <a:schemeClr val="accent2">
                  <a:shade val="76000"/>
                </a:schemeClr>
              </a:solidFill>
              <a:ln w="19050">
                <a:solidFill>
                  <a:schemeClr val="lt1"/>
                </a:solidFill>
              </a:ln>
              <a:effectLst/>
            </c:spPr>
            <c:extLst>
              <c:ext xmlns:c16="http://schemas.microsoft.com/office/drawing/2014/chart" uri="{C3380CC4-5D6E-409C-BE32-E72D297353CC}">
                <c16:uniqueId val="{00000001-79B9-4E66-B0A5-7500664E1ABD}"/>
              </c:ext>
            </c:extLst>
          </c:dPt>
          <c:dPt>
            <c:idx val="1"/>
            <c:bubble3D val="0"/>
            <c:spPr>
              <a:solidFill>
                <a:schemeClr val="accent2">
                  <a:tint val="77000"/>
                </a:schemeClr>
              </a:solidFill>
              <a:ln w="19050">
                <a:solidFill>
                  <a:schemeClr val="lt1"/>
                </a:solidFill>
              </a:ln>
              <a:effectLst/>
            </c:spPr>
            <c:extLst>
              <c:ext xmlns:c16="http://schemas.microsoft.com/office/drawing/2014/chart" uri="{C3380CC4-5D6E-409C-BE32-E72D297353CC}">
                <c16:uniqueId val="{00000003-79B9-4E66-B0A5-7500664E1ABD}"/>
              </c:ext>
            </c:extLst>
          </c:dPt>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lumMod val="75000"/>
                        <a:lumOff val="25000"/>
                      </a:schemeClr>
                    </a:solidFill>
                    <a:latin typeface="+mn-lt"/>
                    <a:ea typeface="+mn-ea"/>
                    <a:cs typeface="+mn-cs"/>
                  </a:defRPr>
                </a:pPr>
                <a:endParaRPr lang="en-US"/>
              </a:p>
            </c:txPr>
            <c:dLblPos val="ctr"/>
            <c:showLegendKey val="0"/>
            <c:showVal val="0"/>
            <c:showCatName val="1"/>
            <c:showSerName val="0"/>
            <c:showPercent val="1"/>
            <c:showBubbleSize val="0"/>
            <c:showLeaderLines val="0"/>
            <c:extLst>
              <c:ext xmlns:c15="http://schemas.microsoft.com/office/drawing/2012/chart" uri="{CE6537A1-D6FC-4f65-9D91-7224C49458BB}"/>
            </c:extLst>
          </c:dLbls>
          <c:cat>
            <c:strRef>
              <c:f>'Table 7'!$M$38:$M$40</c:f>
              <c:strCache>
                <c:ptCount val="2"/>
                <c:pt idx="0">
                  <c:v>Yes</c:v>
                </c:pt>
                <c:pt idx="1">
                  <c:v>No</c:v>
                </c:pt>
              </c:strCache>
            </c:strRef>
          </c:cat>
          <c:val>
            <c:numRef>
              <c:f>'Table 7'!$N$38:$N$40</c:f>
              <c:numCache>
                <c:formatCode>0.0%</c:formatCode>
                <c:ptCount val="2"/>
                <c:pt idx="0">
                  <c:v>0.83900000000000008</c:v>
                </c:pt>
                <c:pt idx="1">
                  <c:v>0.161</c:v>
                </c:pt>
              </c:numCache>
            </c:numRef>
          </c:val>
          <c:extLst>
            <c:ext xmlns:c16="http://schemas.microsoft.com/office/drawing/2014/chart" uri="{C3380CC4-5D6E-409C-BE32-E72D297353CC}">
              <c16:uniqueId val="{00000004-79B9-4E66-B0A5-7500664E1ABD}"/>
            </c:ext>
          </c:extLst>
        </c:ser>
        <c:dLbls>
          <c:dLblPos val="ctr"/>
          <c:showLegendKey val="0"/>
          <c:showVal val="0"/>
          <c:showCatName val="1"/>
          <c:showSerName val="0"/>
          <c:showPercent val="1"/>
          <c:showBubbleSize val="0"/>
          <c:showLeaderLines val="0"/>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image" Target="../media/image28.jpeg"/></Relationships>
</file>

<file path=ppt/diagrams/_rels/drawing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image" Target="../media/image28.jpe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416F364-F327-4C3C-BB31-0B8398E91691}" type="doc">
      <dgm:prSet loTypeId="urn:microsoft.com/office/officeart/2005/8/layout/hierarchy1" loCatId="hierarchy" qsTypeId="urn:microsoft.com/office/officeart/2005/8/quickstyle/simple1" qsCatId="simple" csTypeId="urn:microsoft.com/office/officeart/2005/8/colors/accent2_2" csCatId="accent2" phldr="1"/>
      <dgm:spPr/>
      <dgm:t>
        <a:bodyPr/>
        <a:lstStyle/>
        <a:p>
          <a:endParaRPr lang="en-US"/>
        </a:p>
      </dgm:t>
    </dgm:pt>
    <dgm:pt modelId="{D765CDE7-C097-4C86-8F7C-D2F3B85F432C}">
      <dgm:prSet phldrT="[Text]" custT="1"/>
      <dgm:spPr/>
      <dgm:t>
        <a:bodyPr/>
        <a:lstStyle/>
        <a:p>
          <a:r>
            <a:rPr lang="en-US" sz="1600" b="1" dirty="0">
              <a:solidFill>
                <a:schemeClr val="tx1">
                  <a:lumMod val="50000"/>
                </a:schemeClr>
              </a:solidFill>
            </a:rPr>
            <a:t>E-Cig</a:t>
          </a:r>
        </a:p>
      </dgm:t>
    </dgm:pt>
    <dgm:pt modelId="{B3506224-9781-46AE-B1F4-75A7E026BD0D}" type="parTrans" cxnId="{1BF3E86C-3E86-4FFA-9A0D-994A4F067DBF}">
      <dgm:prSet/>
      <dgm:spPr/>
      <dgm:t>
        <a:bodyPr/>
        <a:lstStyle/>
        <a:p>
          <a:endParaRPr lang="en-US"/>
        </a:p>
      </dgm:t>
    </dgm:pt>
    <dgm:pt modelId="{11255173-046C-4098-B540-871465BED55C}" type="sibTrans" cxnId="{1BF3E86C-3E86-4FFA-9A0D-994A4F067DBF}">
      <dgm:prSet/>
      <dgm:spPr/>
      <dgm:t>
        <a:bodyPr/>
        <a:lstStyle/>
        <a:p>
          <a:endParaRPr lang="en-US"/>
        </a:p>
      </dgm:t>
    </dgm:pt>
    <dgm:pt modelId="{B655A670-8F54-417D-B8A3-369511A47FA0}">
      <dgm:prSet phldrT="[Text]" custT="1"/>
      <dgm:spPr/>
      <dgm:t>
        <a:bodyPr/>
        <a:lstStyle/>
        <a:p>
          <a:r>
            <a:rPr lang="en-US" sz="1600" b="1" dirty="0">
              <a:solidFill>
                <a:schemeClr val="tx1">
                  <a:lumMod val="50000"/>
                </a:schemeClr>
              </a:solidFill>
            </a:rPr>
            <a:t>E-Cig (HTP)</a:t>
          </a:r>
        </a:p>
      </dgm:t>
    </dgm:pt>
    <dgm:pt modelId="{E6930B5E-7ED9-41C3-A52E-B1362B756C83}" type="parTrans" cxnId="{D9C158A2-5DD6-495E-BA59-BF7EFB23A7D2}">
      <dgm:prSet/>
      <dgm:spPr/>
      <dgm:t>
        <a:bodyPr/>
        <a:lstStyle/>
        <a:p>
          <a:endParaRPr lang="en-US"/>
        </a:p>
      </dgm:t>
    </dgm:pt>
    <dgm:pt modelId="{9B10B4DF-0502-4185-831E-04A5D3A07669}" type="sibTrans" cxnId="{D9C158A2-5DD6-495E-BA59-BF7EFB23A7D2}">
      <dgm:prSet/>
      <dgm:spPr/>
      <dgm:t>
        <a:bodyPr/>
        <a:lstStyle/>
        <a:p>
          <a:endParaRPr lang="en-US"/>
        </a:p>
      </dgm:t>
    </dgm:pt>
    <dgm:pt modelId="{A79A38CA-2F96-4A0E-9FE7-FEE176557AE7}">
      <dgm:prSet phldrT="[Text]" custT="1"/>
      <dgm:spPr/>
      <dgm:t>
        <a:bodyPr/>
        <a:lstStyle/>
        <a:p>
          <a:r>
            <a:rPr lang="en-US" sz="1600" b="1" dirty="0">
              <a:solidFill>
                <a:schemeClr val="tx1">
                  <a:lumMod val="50000"/>
                </a:schemeClr>
              </a:solidFill>
            </a:rPr>
            <a:t>E-Cig(Liquid)</a:t>
          </a:r>
        </a:p>
      </dgm:t>
    </dgm:pt>
    <dgm:pt modelId="{DBE219BE-E76C-407F-95CE-8C9645227FF3}" type="parTrans" cxnId="{FC752F45-5386-4436-B959-4E43959A6F0E}">
      <dgm:prSet/>
      <dgm:spPr/>
      <dgm:t>
        <a:bodyPr/>
        <a:lstStyle/>
        <a:p>
          <a:endParaRPr lang="en-US"/>
        </a:p>
      </dgm:t>
    </dgm:pt>
    <dgm:pt modelId="{66183868-7B0E-4FB7-B0F6-7A8D1ED575FB}" type="sibTrans" cxnId="{FC752F45-5386-4436-B959-4E43959A6F0E}">
      <dgm:prSet/>
      <dgm:spPr/>
      <dgm:t>
        <a:bodyPr/>
        <a:lstStyle/>
        <a:p>
          <a:endParaRPr lang="en-US"/>
        </a:p>
      </dgm:t>
    </dgm:pt>
    <dgm:pt modelId="{19E53368-645E-47C7-8863-7956A86E401A}">
      <dgm:prSet phldrT="[Text]" custT="1"/>
      <dgm:spPr/>
      <dgm:t>
        <a:bodyPr/>
        <a:lstStyle/>
        <a:p>
          <a:r>
            <a:rPr lang="en-US" sz="1600" b="1" dirty="0">
              <a:solidFill>
                <a:schemeClr val="tx1">
                  <a:lumMod val="50000"/>
                </a:schemeClr>
              </a:solidFill>
            </a:rPr>
            <a:t>POD</a:t>
          </a:r>
          <a:endParaRPr lang="en-US" sz="1600" dirty="0">
            <a:solidFill>
              <a:schemeClr val="tx1">
                <a:lumMod val="50000"/>
              </a:schemeClr>
            </a:solidFill>
          </a:endParaRPr>
        </a:p>
      </dgm:t>
    </dgm:pt>
    <dgm:pt modelId="{55DBE91B-4F0E-4135-882D-20AF9DFE1D77}" type="parTrans" cxnId="{0A011602-1795-49F3-BB4B-A1AB5AB8B380}">
      <dgm:prSet/>
      <dgm:spPr/>
      <dgm:t>
        <a:bodyPr/>
        <a:lstStyle/>
        <a:p>
          <a:endParaRPr lang="en-US"/>
        </a:p>
      </dgm:t>
    </dgm:pt>
    <dgm:pt modelId="{91252121-86F8-473C-AA79-D18EB6EDB394}" type="sibTrans" cxnId="{0A011602-1795-49F3-BB4B-A1AB5AB8B380}">
      <dgm:prSet/>
      <dgm:spPr/>
      <dgm:t>
        <a:bodyPr/>
        <a:lstStyle/>
        <a:p>
          <a:endParaRPr lang="en-US"/>
        </a:p>
      </dgm:t>
    </dgm:pt>
    <dgm:pt modelId="{49B6D271-65BA-43A5-BBC5-858F64E79656}">
      <dgm:prSet phldrT="[Text]" custT="1"/>
      <dgm:spPr/>
      <dgm:t>
        <a:bodyPr/>
        <a:lstStyle/>
        <a:p>
          <a:r>
            <a:rPr lang="en-US" sz="1600" b="1" dirty="0">
              <a:solidFill>
                <a:schemeClr val="tx1">
                  <a:lumMod val="50000"/>
                </a:schemeClr>
              </a:solidFill>
            </a:rPr>
            <a:t>MOD</a:t>
          </a:r>
        </a:p>
      </dgm:t>
    </dgm:pt>
    <dgm:pt modelId="{27C93ECC-1EB3-4781-AFCA-F28F09A9DFB8}" type="sibTrans" cxnId="{112B5DF8-1423-48D6-AE63-1A96703507BD}">
      <dgm:prSet/>
      <dgm:spPr/>
      <dgm:t>
        <a:bodyPr/>
        <a:lstStyle/>
        <a:p>
          <a:endParaRPr lang="en-US"/>
        </a:p>
      </dgm:t>
    </dgm:pt>
    <dgm:pt modelId="{60E889B3-7A26-4E20-B1FC-339BE4DCFF08}" type="parTrans" cxnId="{112B5DF8-1423-48D6-AE63-1A96703507BD}">
      <dgm:prSet/>
      <dgm:spPr/>
      <dgm:t>
        <a:bodyPr/>
        <a:lstStyle/>
        <a:p>
          <a:endParaRPr lang="en-US"/>
        </a:p>
      </dgm:t>
    </dgm:pt>
    <dgm:pt modelId="{2354435C-8E02-46CD-851A-30B8EEBCBEC6}" type="pres">
      <dgm:prSet presAssocID="{6416F364-F327-4C3C-BB31-0B8398E91691}" presName="hierChild1" presStyleCnt="0">
        <dgm:presLayoutVars>
          <dgm:chPref val="1"/>
          <dgm:dir/>
          <dgm:animOne val="branch"/>
          <dgm:animLvl val="lvl"/>
          <dgm:resizeHandles/>
        </dgm:presLayoutVars>
      </dgm:prSet>
      <dgm:spPr/>
    </dgm:pt>
    <dgm:pt modelId="{CDC1A798-E317-4C6B-A69F-1862902C5414}" type="pres">
      <dgm:prSet presAssocID="{D765CDE7-C097-4C86-8F7C-D2F3B85F432C}" presName="hierRoot1" presStyleCnt="0"/>
      <dgm:spPr/>
    </dgm:pt>
    <dgm:pt modelId="{F26E8491-DE82-4CEF-9CD2-8FEEF41A6F91}" type="pres">
      <dgm:prSet presAssocID="{D765CDE7-C097-4C86-8F7C-D2F3B85F432C}" presName="composite" presStyleCnt="0"/>
      <dgm:spPr/>
    </dgm:pt>
    <dgm:pt modelId="{3C48AECD-165F-497E-908A-AA04F1659831}" type="pres">
      <dgm:prSet presAssocID="{D765CDE7-C097-4C86-8F7C-D2F3B85F432C}" presName="background" presStyleLbl="node0" presStyleIdx="0" presStyleCnt="1"/>
      <dgm:spPr/>
    </dgm:pt>
    <dgm:pt modelId="{AD153CA0-42CC-47DD-937C-BBBB78ADBF87}" type="pres">
      <dgm:prSet presAssocID="{D765CDE7-C097-4C86-8F7C-D2F3B85F432C}" presName="text" presStyleLbl="fgAcc0" presStyleIdx="0" presStyleCnt="1" custScaleX="78977" custScaleY="65915" custLinFactNeighborX="-2362" custLinFactNeighborY="-8579">
        <dgm:presLayoutVars>
          <dgm:chPref val="3"/>
        </dgm:presLayoutVars>
      </dgm:prSet>
      <dgm:spPr/>
    </dgm:pt>
    <dgm:pt modelId="{85F1A0D5-CCB0-4BE7-BE61-D0BEC9D4A483}" type="pres">
      <dgm:prSet presAssocID="{D765CDE7-C097-4C86-8F7C-D2F3B85F432C}" presName="hierChild2" presStyleCnt="0"/>
      <dgm:spPr/>
    </dgm:pt>
    <dgm:pt modelId="{A1D4DE20-D16D-4904-AF0D-1D8FF07CCCFA}" type="pres">
      <dgm:prSet presAssocID="{E6930B5E-7ED9-41C3-A52E-B1362B756C83}" presName="Name10" presStyleLbl="parChTrans1D2" presStyleIdx="0" presStyleCnt="2"/>
      <dgm:spPr/>
    </dgm:pt>
    <dgm:pt modelId="{3C5AFFDB-6DCE-431F-8394-35BBE731E97F}" type="pres">
      <dgm:prSet presAssocID="{B655A670-8F54-417D-B8A3-369511A47FA0}" presName="hierRoot2" presStyleCnt="0"/>
      <dgm:spPr/>
    </dgm:pt>
    <dgm:pt modelId="{53D07DC5-AC58-4813-B2F3-E2C5AB85E940}" type="pres">
      <dgm:prSet presAssocID="{B655A670-8F54-417D-B8A3-369511A47FA0}" presName="composite2" presStyleCnt="0"/>
      <dgm:spPr/>
    </dgm:pt>
    <dgm:pt modelId="{100B5153-E62B-4890-B502-F989B5F40BDD}" type="pres">
      <dgm:prSet presAssocID="{B655A670-8F54-417D-B8A3-369511A47FA0}" presName="background2" presStyleLbl="node2" presStyleIdx="0" presStyleCnt="2"/>
      <dgm:spPr/>
    </dgm:pt>
    <dgm:pt modelId="{B2C59C2A-6A7A-424E-90AA-E1C0DD904519}" type="pres">
      <dgm:prSet presAssocID="{B655A670-8F54-417D-B8A3-369511A47FA0}" presName="text2" presStyleLbl="fgAcc2" presStyleIdx="0" presStyleCnt="2" custScaleX="69296" custScaleY="54864" custLinFactNeighborX="-2548" custLinFactNeighborY="-6932">
        <dgm:presLayoutVars>
          <dgm:chPref val="3"/>
        </dgm:presLayoutVars>
      </dgm:prSet>
      <dgm:spPr/>
    </dgm:pt>
    <dgm:pt modelId="{859C9891-B8DA-46BF-A47D-22B5DA0EAB31}" type="pres">
      <dgm:prSet presAssocID="{B655A670-8F54-417D-B8A3-369511A47FA0}" presName="hierChild3" presStyleCnt="0"/>
      <dgm:spPr/>
    </dgm:pt>
    <dgm:pt modelId="{61C1F24B-5AD4-49F6-A9B0-F6FCCFBCBFAC}" type="pres">
      <dgm:prSet presAssocID="{DBE219BE-E76C-407F-95CE-8C9645227FF3}" presName="Name10" presStyleLbl="parChTrans1D2" presStyleIdx="1" presStyleCnt="2"/>
      <dgm:spPr/>
    </dgm:pt>
    <dgm:pt modelId="{F186F320-EC13-43EC-94F8-B103CD098DDE}" type="pres">
      <dgm:prSet presAssocID="{A79A38CA-2F96-4A0E-9FE7-FEE176557AE7}" presName="hierRoot2" presStyleCnt="0"/>
      <dgm:spPr/>
    </dgm:pt>
    <dgm:pt modelId="{FBC0FF25-92B4-41CA-B7C9-A60998859AC5}" type="pres">
      <dgm:prSet presAssocID="{A79A38CA-2F96-4A0E-9FE7-FEE176557AE7}" presName="composite2" presStyleCnt="0"/>
      <dgm:spPr/>
    </dgm:pt>
    <dgm:pt modelId="{E45168A8-DB39-4C7F-AC26-D33734AD5FD0}" type="pres">
      <dgm:prSet presAssocID="{A79A38CA-2F96-4A0E-9FE7-FEE176557AE7}" presName="background2" presStyleLbl="node2" presStyleIdx="1" presStyleCnt="2"/>
      <dgm:spPr/>
    </dgm:pt>
    <dgm:pt modelId="{C02E1B9A-BB62-4CF7-ADD8-508B143E6F7C}" type="pres">
      <dgm:prSet presAssocID="{A79A38CA-2F96-4A0E-9FE7-FEE176557AE7}" presName="text2" presStyleLbl="fgAcc2" presStyleIdx="1" presStyleCnt="2" custScaleX="81225" custScaleY="55773" custLinFactNeighborX="-3097" custLinFactNeighborY="-6863">
        <dgm:presLayoutVars>
          <dgm:chPref val="3"/>
        </dgm:presLayoutVars>
      </dgm:prSet>
      <dgm:spPr/>
    </dgm:pt>
    <dgm:pt modelId="{C03B194D-B699-461D-B104-6E64A49526B1}" type="pres">
      <dgm:prSet presAssocID="{A79A38CA-2F96-4A0E-9FE7-FEE176557AE7}" presName="hierChild3" presStyleCnt="0"/>
      <dgm:spPr/>
    </dgm:pt>
    <dgm:pt modelId="{2B993D1D-4163-4755-B7B5-EF5899300107}" type="pres">
      <dgm:prSet presAssocID="{60E889B3-7A26-4E20-B1FC-339BE4DCFF08}" presName="Name17" presStyleLbl="parChTrans1D3" presStyleIdx="0" presStyleCnt="2"/>
      <dgm:spPr/>
    </dgm:pt>
    <dgm:pt modelId="{DE6DC7DA-67D2-4D94-9AA0-DEDD2B783D30}" type="pres">
      <dgm:prSet presAssocID="{49B6D271-65BA-43A5-BBC5-858F64E79656}" presName="hierRoot3" presStyleCnt="0"/>
      <dgm:spPr/>
    </dgm:pt>
    <dgm:pt modelId="{1360463C-51F6-4752-8216-DE5E6B5079F1}" type="pres">
      <dgm:prSet presAssocID="{49B6D271-65BA-43A5-BBC5-858F64E79656}" presName="composite3" presStyleCnt="0"/>
      <dgm:spPr/>
    </dgm:pt>
    <dgm:pt modelId="{AFF11CA7-A499-4121-AD61-40B1FEB48830}" type="pres">
      <dgm:prSet presAssocID="{49B6D271-65BA-43A5-BBC5-858F64E79656}" presName="background3" presStyleLbl="node3" presStyleIdx="0" presStyleCnt="2"/>
      <dgm:spPr/>
    </dgm:pt>
    <dgm:pt modelId="{65DB0786-DB37-4175-AB6B-B5378F1A0F36}" type="pres">
      <dgm:prSet presAssocID="{49B6D271-65BA-43A5-BBC5-858F64E79656}" presName="text3" presStyleLbl="fgAcc3" presStyleIdx="0" presStyleCnt="2" custScaleX="52472" custScaleY="38197" custLinFactNeighborY="40">
        <dgm:presLayoutVars>
          <dgm:chPref val="3"/>
        </dgm:presLayoutVars>
      </dgm:prSet>
      <dgm:spPr/>
    </dgm:pt>
    <dgm:pt modelId="{007654C0-092F-4B3A-9E5F-DB408CBC1168}" type="pres">
      <dgm:prSet presAssocID="{49B6D271-65BA-43A5-BBC5-858F64E79656}" presName="hierChild4" presStyleCnt="0"/>
      <dgm:spPr/>
    </dgm:pt>
    <dgm:pt modelId="{3BC3931A-5C86-4E10-AA97-147E9AE15FC7}" type="pres">
      <dgm:prSet presAssocID="{55DBE91B-4F0E-4135-882D-20AF9DFE1D77}" presName="Name17" presStyleLbl="parChTrans1D3" presStyleIdx="1" presStyleCnt="2"/>
      <dgm:spPr/>
    </dgm:pt>
    <dgm:pt modelId="{B326F4F6-8041-4A96-9855-B8DE98861F1E}" type="pres">
      <dgm:prSet presAssocID="{19E53368-645E-47C7-8863-7956A86E401A}" presName="hierRoot3" presStyleCnt="0"/>
      <dgm:spPr/>
    </dgm:pt>
    <dgm:pt modelId="{C01839EA-0AF3-4624-B898-3231BE6D7DE5}" type="pres">
      <dgm:prSet presAssocID="{19E53368-645E-47C7-8863-7956A86E401A}" presName="composite3" presStyleCnt="0"/>
      <dgm:spPr/>
    </dgm:pt>
    <dgm:pt modelId="{D97150B8-7E09-428C-96E6-AA373A2A9D49}" type="pres">
      <dgm:prSet presAssocID="{19E53368-645E-47C7-8863-7956A86E401A}" presName="background3" presStyleLbl="node3" presStyleIdx="1" presStyleCnt="2"/>
      <dgm:spPr/>
    </dgm:pt>
    <dgm:pt modelId="{B5971AB3-42F8-4BBA-831C-B67D016F3D18}" type="pres">
      <dgm:prSet presAssocID="{19E53368-645E-47C7-8863-7956A86E401A}" presName="text3" presStyleLbl="fgAcc3" presStyleIdx="1" presStyleCnt="2" custScaleX="60395" custScaleY="38539">
        <dgm:presLayoutVars>
          <dgm:chPref val="3"/>
        </dgm:presLayoutVars>
      </dgm:prSet>
      <dgm:spPr/>
    </dgm:pt>
    <dgm:pt modelId="{9133793E-A65A-47AB-ACBB-99E3CD3C03DD}" type="pres">
      <dgm:prSet presAssocID="{19E53368-645E-47C7-8863-7956A86E401A}" presName="hierChild4" presStyleCnt="0"/>
      <dgm:spPr/>
    </dgm:pt>
  </dgm:ptLst>
  <dgm:cxnLst>
    <dgm:cxn modelId="{0A011602-1795-49F3-BB4B-A1AB5AB8B380}" srcId="{A79A38CA-2F96-4A0E-9FE7-FEE176557AE7}" destId="{19E53368-645E-47C7-8863-7956A86E401A}" srcOrd="1" destOrd="0" parTransId="{55DBE91B-4F0E-4135-882D-20AF9DFE1D77}" sibTransId="{91252121-86F8-473C-AA79-D18EB6EDB394}"/>
    <dgm:cxn modelId="{F897851A-2692-4348-AC5C-0CF3A7044AAE}" type="presOf" srcId="{60E889B3-7A26-4E20-B1FC-339BE4DCFF08}" destId="{2B993D1D-4163-4755-B7B5-EF5899300107}" srcOrd="0" destOrd="0" presId="urn:microsoft.com/office/officeart/2005/8/layout/hierarchy1"/>
    <dgm:cxn modelId="{73788C3C-4186-41AD-ACF9-BD1E750F1BEB}" type="presOf" srcId="{A79A38CA-2F96-4A0E-9FE7-FEE176557AE7}" destId="{C02E1B9A-BB62-4CF7-ADD8-508B143E6F7C}" srcOrd="0" destOrd="0" presId="urn:microsoft.com/office/officeart/2005/8/layout/hierarchy1"/>
    <dgm:cxn modelId="{74B99E3D-F04C-4B02-8B36-374610E959F7}" type="presOf" srcId="{E6930B5E-7ED9-41C3-A52E-B1362B756C83}" destId="{A1D4DE20-D16D-4904-AF0D-1D8FF07CCCFA}" srcOrd="0" destOrd="0" presId="urn:microsoft.com/office/officeart/2005/8/layout/hierarchy1"/>
    <dgm:cxn modelId="{049CAB44-9E9A-491E-90EE-CFAF9193B751}" type="presOf" srcId="{19E53368-645E-47C7-8863-7956A86E401A}" destId="{B5971AB3-42F8-4BBA-831C-B67D016F3D18}" srcOrd="0" destOrd="0" presId="urn:microsoft.com/office/officeart/2005/8/layout/hierarchy1"/>
    <dgm:cxn modelId="{FC752F45-5386-4436-B959-4E43959A6F0E}" srcId="{D765CDE7-C097-4C86-8F7C-D2F3B85F432C}" destId="{A79A38CA-2F96-4A0E-9FE7-FEE176557AE7}" srcOrd="1" destOrd="0" parTransId="{DBE219BE-E76C-407F-95CE-8C9645227FF3}" sibTransId="{66183868-7B0E-4FB7-B0F6-7A8D1ED575FB}"/>
    <dgm:cxn modelId="{1B47994A-A294-4B0D-9C34-16D58B792AB6}" type="presOf" srcId="{DBE219BE-E76C-407F-95CE-8C9645227FF3}" destId="{61C1F24B-5AD4-49F6-A9B0-F6FCCFBCBFAC}" srcOrd="0" destOrd="0" presId="urn:microsoft.com/office/officeart/2005/8/layout/hierarchy1"/>
    <dgm:cxn modelId="{1BF3E86C-3E86-4FFA-9A0D-994A4F067DBF}" srcId="{6416F364-F327-4C3C-BB31-0B8398E91691}" destId="{D765CDE7-C097-4C86-8F7C-D2F3B85F432C}" srcOrd="0" destOrd="0" parTransId="{B3506224-9781-46AE-B1F4-75A7E026BD0D}" sibTransId="{11255173-046C-4098-B540-871465BED55C}"/>
    <dgm:cxn modelId="{C55E8E98-2FC4-4BAD-9AC1-653E4327A51D}" type="presOf" srcId="{55DBE91B-4F0E-4135-882D-20AF9DFE1D77}" destId="{3BC3931A-5C86-4E10-AA97-147E9AE15FC7}" srcOrd="0" destOrd="0" presId="urn:microsoft.com/office/officeart/2005/8/layout/hierarchy1"/>
    <dgm:cxn modelId="{D9C158A2-5DD6-495E-BA59-BF7EFB23A7D2}" srcId="{D765CDE7-C097-4C86-8F7C-D2F3B85F432C}" destId="{B655A670-8F54-417D-B8A3-369511A47FA0}" srcOrd="0" destOrd="0" parTransId="{E6930B5E-7ED9-41C3-A52E-B1362B756C83}" sibTransId="{9B10B4DF-0502-4185-831E-04A5D3A07669}"/>
    <dgm:cxn modelId="{FFBFE8A4-2467-47A3-BB68-F099F5CD064C}" type="presOf" srcId="{D765CDE7-C097-4C86-8F7C-D2F3B85F432C}" destId="{AD153CA0-42CC-47DD-937C-BBBB78ADBF87}" srcOrd="0" destOrd="0" presId="urn:microsoft.com/office/officeart/2005/8/layout/hierarchy1"/>
    <dgm:cxn modelId="{455732C6-534F-42B7-A5D4-AD9D2733C555}" type="presOf" srcId="{B655A670-8F54-417D-B8A3-369511A47FA0}" destId="{B2C59C2A-6A7A-424E-90AA-E1C0DD904519}" srcOrd="0" destOrd="0" presId="urn:microsoft.com/office/officeart/2005/8/layout/hierarchy1"/>
    <dgm:cxn modelId="{4FF447DD-5D7F-47B4-B3F0-7E30DF9E6729}" type="presOf" srcId="{6416F364-F327-4C3C-BB31-0B8398E91691}" destId="{2354435C-8E02-46CD-851A-30B8EEBCBEC6}" srcOrd="0" destOrd="0" presId="urn:microsoft.com/office/officeart/2005/8/layout/hierarchy1"/>
    <dgm:cxn modelId="{DB659DE3-9448-4085-B44F-3C43B2AD1B27}" type="presOf" srcId="{49B6D271-65BA-43A5-BBC5-858F64E79656}" destId="{65DB0786-DB37-4175-AB6B-B5378F1A0F36}" srcOrd="0" destOrd="0" presId="urn:microsoft.com/office/officeart/2005/8/layout/hierarchy1"/>
    <dgm:cxn modelId="{112B5DF8-1423-48D6-AE63-1A96703507BD}" srcId="{A79A38CA-2F96-4A0E-9FE7-FEE176557AE7}" destId="{49B6D271-65BA-43A5-BBC5-858F64E79656}" srcOrd="0" destOrd="0" parTransId="{60E889B3-7A26-4E20-B1FC-339BE4DCFF08}" sibTransId="{27C93ECC-1EB3-4781-AFCA-F28F09A9DFB8}"/>
    <dgm:cxn modelId="{04E1DCFE-6FBA-4348-8358-89463ADEBB61}" type="presParOf" srcId="{2354435C-8E02-46CD-851A-30B8EEBCBEC6}" destId="{CDC1A798-E317-4C6B-A69F-1862902C5414}" srcOrd="0" destOrd="0" presId="urn:microsoft.com/office/officeart/2005/8/layout/hierarchy1"/>
    <dgm:cxn modelId="{8E63D28A-7F8F-4939-BDA1-FA18F8803D2E}" type="presParOf" srcId="{CDC1A798-E317-4C6B-A69F-1862902C5414}" destId="{F26E8491-DE82-4CEF-9CD2-8FEEF41A6F91}" srcOrd="0" destOrd="0" presId="urn:microsoft.com/office/officeart/2005/8/layout/hierarchy1"/>
    <dgm:cxn modelId="{B74AE4E3-5F53-4342-BAFA-70A492103DF2}" type="presParOf" srcId="{F26E8491-DE82-4CEF-9CD2-8FEEF41A6F91}" destId="{3C48AECD-165F-497E-908A-AA04F1659831}" srcOrd="0" destOrd="0" presId="urn:microsoft.com/office/officeart/2005/8/layout/hierarchy1"/>
    <dgm:cxn modelId="{F9474967-5883-40DC-AAFD-D6FAE2D15B04}" type="presParOf" srcId="{F26E8491-DE82-4CEF-9CD2-8FEEF41A6F91}" destId="{AD153CA0-42CC-47DD-937C-BBBB78ADBF87}" srcOrd="1" destOrd="0" presId="urn:microsoft.com/office/officeart/2005/8/layout/hierarchy1"/>
    <dgm:cxn modelId="{A422443A-BE5A-4833-BC37-85C4BFA4249B}" type="presParOf" srcId="{CDC1A798-E317-4C6B-A69F-1862902C5414}" destId="{85F1A0D5-CCB0-4BE7-BE61-D0BEC9D4A483}" srcOrd="1" destOrd="0" presId="urn:microsoft.com/office/officeart/2005/8/layout/hierarchy1"/>
    <dgm:cxn modelId="{D04DEE53-636C-49C6-9045-AC8C80E6F885}" type="presParOf" srcId="{85F1A0D5-CCB0-4BE7-BE61-D0BEC9D4A483}" destId="{A1D4DE20-D16D-4904-AF0D-1D8FF07CCCFA}" srcOrd="0" destOrd="0" presId="urn:microsoft.com/office/officeart/2005/8/layout/hierarchy1"/>
    <dgm:cxn modelId="{43BA3C21-46B1-41AA-919E-1BD8C8E27689}" type="presParOf" srcId="{85F1A0D5-CCB0-4BE7-BE61-D0BEC9D4A483}" destId="{3C5AFFDB-6DCE-431F-8394-35BBE731E97F}" srcOrd="1" destOrd="0" presId="urn:microsoft.com/office/officeart/2005/8/layout/hierarchy1"/>
    <dgm:cxn modelId="{49E90DBF-FF22-4523-8334-19EE63BB93C7}" type="presParOf" srcId="{3C5AFFDB-6DCE-431F-8394-35BBE731E97F}" destId="{53D07DC5-AC58-4813-B2F3-E2C5AB85E940}" srcOrd="0" destOrd="0" presId="urn:microsoft.com/office/officeart/2005/8/layout/hierarchy1"/>
    <dgm:cxn modelId="{2795E729-F87D-4C16-BC4C-28DBFA7D9937}" type="presParOf" srcId="{53D07DC5-AC58-4813-B2F3-E2C5AB85E940}" destId="{100B5153-E62B-4890-B502-F989B5F40BDD}" srcOrd="0" destOrd="0" presId="urn:microsoft.com/office/officeart/2005/8/layout/hierarchy1"/>
    <dgm:cxn modelId="{0C52B9E4-9A1C-4294-9C86-E6F23BD4DB76}" type="presParOf" srcId="{53D07DC5-AC58-4813-B2F3-E2C5AB85E940}" destId="{B2C59C2A-6A7A-424E-90AA-E1C0DD904519}" srcOrd="1" destOrd="0" presId="urn:microsoft.com/office/officeart/2005/8/layout/hierarchy1"/>
    <dgm:cxn modelId="{AD7473A2-6FAB-4BF7-BC03-E494F40C4011}" type="presParOf" srcId="{3C5AFFDB-6DCE-431F-8394-35BBE731E97F}" destId="{859C9891-B8DA-46BF-A47D-22B5DA0EAB31}" srcOrd="1" destOrd="0" presId="urn:microsoft.com/office/officeart/2005/8/layout/hierarchy1"/>
    <dgm:cxn modelId="{31C1DC0A-2E24-4A8E-9219-DC2C2517222F}" type="presParOf" srcId="{85F1A0D5-CCB0-4BE7-BE61-D0BEC9D4A483}" destId="{61C1F24B-5AD4-49F6-A9B0-F6FCCFBCBFAC}" srcOrd="2" destOrd="0" presId="urn:microsoft.com/office/officeart/2005/8/layout/hierarchy1"/>
    <dgm:cxn modelId="{8A0A189A-3337-4829-AA69-AC3B18E3C9DD}" type="presParOf" srcId="{85F1A0D5-CCB0-4BE7-BE61-D0BEC9D4A483}" destId="{F186F320-EC13-43EC-94F8-B103CD098DDE}" srcOrd="3" destOrd="0" presId="urn:microsoft.com/office/officeart/2005/8/layout/hierarchy1"/>
    <dgm:cxn modelId="{F60C7C03-3285-4CE8-9EB6-C31318D8C907}" type="presParOf" srcId="{F186F320-EC13-43EC-94F8-B103CD098DDE}" destId="{FBC0FF25-92B4-41CA-B7C9-A60998859AC5}" srcOrd="0" destOrd="0" presId="urn:microsoft.com/office/officeart/2005/8/layout/hierarchy1"/>
    <dgm:cxn modelId="{17EE44CB-6179-44BC-8D56-FED471A20676}" type="presParOf" srcId="{FBC0FF25-92B4-41CA-B7C9-A60998859AC5}" destId="{E45168A8-DB39-4C7F-AC26-D33734AD5FD0}" srcOrd="0" destOrd="0" presId="urn:microsoft.com/office/officeart/2005/8/layout/hierarchy1"/>
    <dgm:cxn modelId="{A1D4A076-F17E-4D88-A8E0-F0F02FDBDD2A}" type="presParOf" srcId="{FBC0FF25-92B4-41CA-B7C9-A60998859AC5}" destId="{C02E1B9A-BB62-4CF7-ADD8-508B143E6F7C}" srcOrd="1" destOrd="0" presId="urn:microsoft.com/office/officeart/2005/8/layout/hierarchy1"/>
    <dgm:cxn modelId="{0678722D-ABC2-4C68-ACB6-1AE16800C569}" type="presParOf" srcId="{F186F320-EC13-43EC-94F8-B103CD098DDE}" destId="{C03B194D-B699-461D-B104-6E64A49526B1}" srcOrd="1" destOrd="0" presId="urn:microsoft.com/office/officeart/2005/8/layout/hierarchy1"/>
    <dgm:cxn modelId="{FDBEB471-2DD8-4640-A17A-F02BAAF075AD}" type="presParOf" srcId="{C03B194D-B699-461D-B104-6E64A49526B1}" destId="{2B993D1D-4163-4755-B7B5-EF5899300107}" srcOrd="0" destOrd="0" presId="urn:microsoft.com/office/officeart/2005/8/layout/hierarchy1"/>
    <dgm:cxn modelId="{ED877029-A7F9-460F-AB1D-9184D303E088}" type="presParOf" srcId="{C03B194D-B699-461D-B104-6E64A49526B1}" destId="{DE6DC7DA-67D2-4D94-9AA0-DEDD2B783D30}" srcOrd="1" destOrd="0" presId="urn:microsoft.com/office/officeart/2005/8/layout/hierarchy1"/>
    <dgm:cxn modelId="{84C84385-C0D2-4063-9794-714D1DD003D3}" type="presParOf" srcId="{DE6DC7DA-67D2-4D94-9AA0-DEDD2B783D30}" destId="{1360463C-51F6-4752-8216-DE5E6B5079F1}" srcOrd="0" destOrd="0" presId="urn:microsoft.com/office/officeart/2005/8/layout/hierarchy1"/>
    <dgm:cxn modelId="{A96FA750-7CDC-4F47-82D4-C610E98A146D}" type="presParOf" srcId="{1360463C-51F6-4752-8216-DE5E6B5079F1}" destId="{AFF11CA7-A499-4121-AD61-40B1FEB48830}" srcOrd="0" destOrd="0" presId="urn:microsoft.com/office/officeart/2005/8/layout/hierarchy1"/>
    <dgm:cxn modelId="{D9DE39FB-4CD8-47EF-80C2-7207682FF315}" type="presParOf" srcId="{1360463C-51F6-4752-8216-DE5E6B5079F1}" destId="{65DB0786-DB37-4175-AB6B-B5378F1A0F36}" srcOrd="1" destOrd="0" presId="urn:microsoft.com/office/officeart/2005/8/layout/hierarchy1"/>
    <dgm:cxn modelId="{58C43DBC-1531-4DC3-81C7-1FD10E0DEAF2}" type="presParOf" srcId="{DE6DC7DA-67D2-4D94-9AA0-DEDD2B783D30}" destId="{007654C0-092F-4B3A-9E5F-DB408CBC1168}" srcOrd="1" destOrd="0" presId="urn:microsoft.com/office/officeart/2005/8/layout/hierarchy1"/>
    <dgm:cxn modelId="{85B4AEB3-66A4-4395-A993-4D8076AD1CD2}" type="presParOf" srcId="{C03B194D-B699-461D-B104-6E64A49526B1}" destId="{3BC3931A-5C86-4E10-AA97-147E9AE15FC7}" srcOrd="2" destOrd="0" presId="urn:microsoft.com/office/officeart/2005/8/layout/hierarchy1"/>
    <dgm:cxn modelId="{8CDDB275-0F98-4124-A377-2A468F6E71FC}" type="presParOf" srcId="{C03B194D-B699-461D-B104-6E64A49526B1}" destId="{B326F4F6-8041-4A96-9855-B8DE98861F1E}" srcOrd="3" destOrd="0" presId="urn:microsoft.com/office/officeart/2005/8/layout/hierarchy1"/>
    <dgm:cxn modelId="{1042DB9D-1D5B-4360-8236-EC142D3EE27C}" type="presParOf" srcId="{B326F4F6-8041-4A96-9855-B8DE98861F1E}" destId="{C01839EA-0AF3-4624-B898-3231BE6D7DE5}" srcOrd="0" destOrd="0" presId="urn:microsoft.com/office/officeart/2005/8/layout/hierarchy1"/>
    <dgm:cxn modelId="{EC98562D-E5A0-4845-9F8B-50E66B0E5468}" type="presParOf" srcId="{C01839EA-0AF3-4624-B898-3231BE6D7DE5}" destId="{D97150B8-7E09-428C-96E6-AA373A2A9D49}" srcOrd="0" destOrd="0" presId="urn:microsoft.com/office/officeart/2005/8/layout/hierarchy1"/>
    <dgm:cxn modelId="{E3AA0AA8-6313-45E2-B1F5-F91E05775C6E}" type="presParOf" srcId="{C01839EA-0AF3-4624-B898-3231BE6D7DE5}" destId="{B5971AB3-42F8-4BBA-831C-B67D016F3D18}" srcOrd="1" destOrd="0" presId="urn:microsoft.com/office/officeart/2005/8/layout/hierarchy1"/>
    <dgm:cxn modelId="{14C0015B-CF48-4E04-9119-4D32C479E4C8}" type="presParOf" srcId="{B326F4F6-8041-4A96-9855-B8DE98861F1E}" destId="{9133793E-A65A-47AB-ACBB-99E3CD3C03DD}" srcOrd="1" destOrd="0" presId="urn:microsoft.com/office/officeart/2005/8/layout/hierarchy1"/>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ABB7788-9415-48F7-8F58-B0797D0809EA}" type="doc">
      <dgm:prSet loTypeId="urn:microsoft.com/office/officeart/2008/layout/BendingPictureCaptionList" loCatId="picture" qsTypeId="urn:microsoft.com/office/officeart/2005/8/quickstyle/simple1" qsCatId="simple" csTypeId="urn:microsoft.com/office/officeart/2005/8/colors/accent1_2" csCatId="accent1" phldr="1"/>
      <dgm:spPr/>
      <dgm:t>
        <a:bodyPr/>
        <a:lstStyle/>
        <a:p>
          <a:endParaRPr lang="en-MY"/>
        </a:p>
      </dgm:t>
    </dgm:pt>
    <dgm:pt modelId="{146DDACC-C1DB-4374-9EDB-B7348B521180}">
      <dgm:prSet phldrT="[Text]" custT="1"/>
      <dgm:spPr/>
      <dgm:t>
        <a:bodyPr/>
        <a:lstStyle/>
        <a:p>
          <a:r>
            <a:rPr lang="en-GB" sz="1800" b="0" dirty="0">
              <a:effectLst/>
            </a:rPr>
            <a:t>Mean frequency of ECV use per day was </a:t>
          </a:r>
        </a:p>
        <a:p>
          <a:r>
            <a:rPr lang="en-GB" sz="1800" b="0" dirty="0">
              <a:effectLst/>
            </a:rPr>
            <a:t>19 sessions</a:t>
          </a:r>
          <a:endParaRPr lang="en-MY" sz="1800" b="0" dirty="0">
            <a:effectLst/>
          </a:endParaRPr>
        </a:p>
      </dgm:t>
    </dgm:pt>
    <dgm:pt modelId="{CE1791DF-6289-4FAD-9D1A-E915ED075CA5}" type="parTrans" cxnId="{47AD74BA-2151-4696-B624-AC22A7E44663}">
      <dgm:prSet/>
      <dgm:spPr/>
      <dgm:t>
        <a:bodyPr/>
        <a:lstStyle/>
        <a:p>
          <a:endParaRPr lang="en-MY"/>
        </a:p>
      </dgm:t>
    </dgm:pt>
    <dgm:pt modelId="{4D4E3458-3657-4D9D-A683-F9E97A8EF363}" type="sibTrans" cxnId="{47AD74BA-2151-4696-B624-AC22A7E44663}">
      <dgm:prSet/>
      <dgm:spPr/>
      <dgm:t>
        <a:bodyPr/>
        <a:lstStyle/>
        <a:p>
          <a:endParaRPr lang="en-MY"/>
        </a:p>
      </dgm:t>
    </dgm:pt>
    <dgm:pt modelId="{CDA3B1C2-8133-47A5-9140-4F319AFFE636}">
      <dgm:prSet phldrT="[Text]" custT="1"/>
      <dgm:spPr/>
      <dgm:t>
        <a:bodyPr/>
        <a:lstStyle/>
        <a:p>
          <a:r>
            <a:rPr lang="en-GB" sz="2000" b="0" dirty="0">
              <a:effectLst/>
            </a:rPr>
            <a:t>Mean puffs per ECV session was 16</a:t>
          </a:r>
          <a:endParaRPr lang="en-MY" sz="2000" b="0" dirty="0">
            <a:effectLst/>
          </a:endParaRPr>
        </a:p>
      </dgm:t>
    </dgm:pt>
    <dgm:pt modelId="{88970544-AA7B-4345-AE05-AA84143DA0C9}" type="sibTrans" cxnId="{FBC2DB04-8919-4E1D-A179-EEEC23ABFB14}">
      <dgm:prSet/>
      <dgm:spPr/>
      <dgm:t>
        <a:bodyPr/>
        <a:lstStyle/>
        <a:p>
          <a:endParaRPr lang="en-MY"/>
        </a:p>
      </dgm:t>
    </dgm:pt>
    <dgm:pt modelId="{B91F22AC-4E28-44E6-9E93-569886329F9B}" type="parTrans" cxnId="{FBC2DB04-8919-4E1D-A179-EEEC23ABFB14}">
      <dgm:prSet/>
      <dgm:spPr/>
      <dgm:t>
        <a:bodyPr/>
        <a:lstStyle/>
        <a:p>
          <a:endParaRPr lang="en-MY"/>
        </a:p>
      </dgm:t>
    </dgm:pt>
    <dgm:pt modelId="{6269D91A-593A-42D9-8232-9E54D3EC292D}" type="pres">
      <dgm:prSet presAssocID="{BABB7788-9415-48F7-8F58-B0797D0809EA}" presName="Name0" presStyleCnt="0">
        <dgm:presLayoutVars>
          <dgm:dir/>
          <dgm:resizeHandles val="exact"/>
        </dgm:presLayoutVars>
      </dgm:prSet>
      <dgm:spPr/>
    </dgm:pt>
    <dgm:pt modelId="{F6C87436-D112-47EA-BD47-67B2EA176E43}" type="pres">
      <dgm:prSet presAssocID="{146DDACC-C1DB-4374-9EDB-B7348B521180}" presName="composite" presStyleCnt="0"/>
      <dgm:spPr/>
    </dgm:pt>
    <dgm:pt modelId="{FD3AB44C-FF6A-4373-B72D-3197932C3409}" type="pres">
      <dgm:prSet presAssocID="{146DDACC-C1DB-4374-9EDB-B7348B521180}" presName="rect1" presStyleLbl="bgImgPlace1" presStyleIdx="0" presStyleCnt="2"/>
      <dgm:spPr>
        <a:blipFill>
          <a:blip xmlns:r="http://schemas.openxmlformats.org/officeDocument/2006/relationships" r:embed="rId1"/>
          <a:srcRect/>
          <a:stretch>
            <a:fillRect l="-35000" r="-35000"/>
          </a:stretch>
        </a:blipFill>
      </dgm:spPr>
    </dgm:pt>
    <dgm:pt modelId="{36581B75-282E-453B-B97F-E151CCB1C6EF}" type="pres">
      <dgm:prSet presAssocID="{146DDACC-C1DB-4374-9EDB-B7348B521180}" presName="wedgeRectCallout1" presStyleLbl="node1" presStyleIdx="0" presStyleCnt="2" custScaleX="117434" custScaleY="176047" custLinFactNeighborX="-481" custLinFactNeighborY="51297">
        <dgm:presLayoutVars>
          <dgm:bulletEnabled val="1"/>
        </dgm:presLayoutVars>
      </dgm:prSet>
      <dgm:spPr/>
    </dgm:pt>
    <dgm:pt modelId="{3FD21CD2-C4BC-46E3-B4DC-2D0FBC41DA67}" type="pres">
      <dgm:prSet presAssocID="{4D4E3458-3657-4D9D-A683-F9E97A8EF363}" presName="sibTrans" presStyleCnt="0"/>
      <dgm:spPr/>
    </dgm:pt>
    <dgm:pt modelId="{87E72D8C-7EBB-4E42-8261-B64FE810445B}" type="pres">
      <dgm:prSet presAssocID="{CDA3B1C2-8133-47A5-9140-4F319AFFE636}" presName="composite" presStyleCnt="0"/>
      <dgm:spPr/>
    </dgm:pt>
    <dgm:pt modelId="{65F91941-27A5-49E8-B431-AB67C59A1DDA}" type="pres">
      <dgm:prSet presAssocID="{CDA3B1C2-8133-47A5-9140-4F319AFFE636}" presName="rect1" presStyleLbl="bgImgPlace1" presStyleIdx="1" presStyleCnt="2" custScaleX="104303"/>
      <dgm:spPr>
        <a:blipFill>
          <a:blip xmlns:r="http://schemas.openxmlformats.org/officeDocument/2006/relationships" r:embed="rId2"/>
          <a:srcRect/>
          <a:stretch>
            <a:fillRect l="-15000" r="-15000"/>
          </a:stretch>
        </a:blipFill>
      </dgm:spPr>
    </dgm:pt>
    <dgm:pt modelId="{5B0B7F42-600F-4136-99E6-6F3A3EECA0FC}" type="pres">
      <dgm:prSet presAssocID="{CDA3B1C2-8133-47A5-9140-4F319AFFE636}" presName="wedgeRectCallout1" presStyleLbl="node1" presStyleIdx="1" presStyleCnt="2" custScaleX="118256" custScaleY="179859" custLinFactNeighborX="-4345" custLinFactNeighborY="50917">
        <dgm:presLayoutVars>
          <dgm:bulletEnabled val="1"/>
        </dgm:presLayoutVars>
      </dgm:prSet>
      <dgm:spPr/>
    </dgm:pt>
  </dgm:ptLst>
  <dgm:cxnLst>
    <dgm:cxn modelId="{FBC2DB04-8919-4E1D-A179-EEEC23ABFB14}" srcId="{BABB7788-9415-48F7-8F58-B0797D0809EA}" destId="{CDA3B1C2-8133-47A5-9140-4F319AFFE636}" srcOrd="1" destOrd="0" parTransId="{B91F22AC-4E28-44E6-9E93-569886329F9B}" sibTransId="{88970544-AA7B-4345-AE05-AA84143DA0C9}"/>
    <dgm:cxn modelId="{16E7DF32-720A-4BA0-A2CC-0CCF3BF794D7}" type="presOf" srcId="{BABB7788-9415-48F7-8F58-B0797D0809EA}" destId="{6269D91A-593A-42D9-8232-9E54D3EC292D}" srcOrd="0" destOrd="0" presId="urn:microsoft.com/office/officeart/2008/layout/BendingPictureCaptionList"/>
    <dgm:cxn modelId="{60B9DEA2-9235-47E7-98A5-DA33E461D14D}" type="presOf" srcId="{CDA3B1C2-8133-47A5-9140-4F319AFFE636}" destId="{5B0B7F42-600F-4136-99E6-6F3A3EECA0FC}" srcOrd="0" destOrd="0" presId="urn:microsoft.com/office/officeart/2008/layout/BendingPictureCaptionList"/>
    <dgm:cxn modelId="{47AD74BA-2151-4696-B624-AC22A7E44663}" srcId="{BABB7788-9415-48F7-8F58-B0797D0809EA}" destId="{146DDACC-C1DB-4374-9EDB-B7348B521180}" srcOrd="0" destOrd="0" parTransId="{CE1791DF-6289-4FAD-9D1A-E915ED075CA5}" sibTransId="{4D4E3458-3657-4D9D-A683-F9E97A8EF363}"/>
    <dgm:cxn modelId="{649462DF-FF32-478D-9D0F-33A912F7FEB4}" type="presOf" srcId="{146DDACC-C1DB-4374-9EDB-B7348B521180}" destId="{36581B75-282E-453B-B97F-E151CCB1C6EF}" srcOrd="0" destOrd="0" presId="urn:microsoft.com/office/officeart/2008/layout/BendingPictureCaptionList"/>
    <dgm:cxn modelId="{DCA00392-4899-42FB-B8B9-FCAC72306A68}" type="presParOf" srcId="{6269D91A-593A-42D9-8232-9E54D3EC292D}" destId="{F6C87436-D112-47EA-BD47-67B2EA176E43}" srcOrd="0" destOrd="0" presId="urn:microsoft.com/office/officeart/2008/layout/BendingPictureCaptionList"/>
    <dgm:cxn modelId="{D94AEC8A-2778-4462-9F09-F403D293D9A1}" type="presParOf" srcId="{F6C87436-D112-47EA-BD47-67B2EA176E43}" destId="{FD3AB44C-FF6A-4373-B72D-3197932C3409}" srcOrd="0" destOrd="0" presId="urn:microsoft.com/office/officeart/2008/layout/BendingPictureCaptionList"/>
    <dgm:cxn modelId="{5D0AFC70-B4ED-403F-8001-CC9171DB58C3}" type="presParOf" srcId="{F6C87436-D112-47EA-BD47-67B2EA176E43}" destId="{36581B75-282E-453B-B97F-E151CCB1C6EF}" srcOrd="1" destOrd="0" presId="urn:microsoft.com/office/officeart/2008/layout/BendingPictureCaptionList"/>
    <dgm:cxn modelId="{118196E5-27BA-409D-BEFE-5D1E2B20A897}" type="presParOf" srcId="{6269D91A-593A-42D9-8232-9E54D3EC292D}" destId="{3FD21CD2-C4BC-46E3-B4DC-2D0FBC41DA67}" srcOrd="1" destOrd="0" presId="urn:microsoft.com/office/officeart/2008/layout/BendingPictureCaptionList"/>
    <dgm:cxn modelId="{22FE0BB4-32F2-48F1-8CFD-68EA04AEAC8B}" type="presParOf" srcId="{6269D91A-593A-42D9-8232-9E54D3EC292D}" destId="{87E72D8C-7EBB-4E42-8261-B64FE810445B}" srcOrd="2" destOrd="0" presId="urn:microsoft.com/office/officeart/2008/layout/BendingPictureCaptionList"/>
    <dgm:cxn modelId="{B3D04ED3-E2CD-4FC8-8951-46D3C2D302F5}" type="presParOf" srcId="{87E72D8C-7EBB-4E42-8261-B64FE810445B}" destId="{65F91941-27A5-49E8-B431-AB67C59A1DDA}" srcOrd="0" destOrd="0" presId="urn:microsoft.com/office/officeart/2008/layout/BendingPictureCaptionList"/>
    <dgm:cxn modelId="{2DBF25BC-10A5-4364-823C-7ED075B3BCB3}" type="presParOf" srcId="{87E72D8C-7EBB-4E42-8261-B64FE810445B}" destId="{5B0B7F42-600F-4136-99E6-6F3A3EECA0FC}" srcOrd="1" destOrd="0" presId="urn:microsoft.com/office/officeart/2008/layout/BendingPictureCaptionList"/>
  </dgm:cxnLst>
  <dgm:bg/>
  <dgm:whole>
    <a:ln>
      <a:solidFill>
        <a:schemeClr val="tx1"/>
      </a:solidFill>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C3931A-5C86-4E10-AA97-147E9AE15FC7}">
      <dsp:nvSpPr>
        <dsp:cNvPr id="0" name=""/>
        <dsp:cNvSpPr/>
      </dsp:nvSpPr>
      <dsp:spPr>
        <a:xfrm>
          <a:off x="3779664" y="2141123"/>
          <a:ext cx="848573" cy="701645"/>
        </a:xfrm>
        <a:custGeom>
          <a:avLst/>
          <a:gdLst/>
          <a:ahLst/>
          <a:cxnLst/>
          <a:rect l="0" t="0" r="0" b="0"/>
          <a:pathLst>
            <a:path>
              <a:moveTo>
                <a:pt x="0" y="0"/>
              </a:moveTo>
              <a:lnTo>
                <a:pt x="0" y="507276"/>
              </a:lnTo>
              <a:lnTo>
                <a:pt x="848573" y="507276"/>
              </a:lnTo>
              <a:lnTo>
                <a:pt x="848573" y="701645"/>
              </a:lnTo>
            </a:path>
          </a:pathLst>
        </a:custGeom>
        <a:noFill/>
        <a:ln w="10795"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B993D1D-4163-4755-B7B5-EF5899300107}">
      <dsp:nvSpPr>
        <dsp:cNvPr id="0" name=""/>
        <dsp:cNvSpPr/>
      </dsp:nvSpPr>
      <dsp:spPr>
        <a:xfrm>
          <a:off x="2977931" y="2141123"/>
          <a:ext cx="801732" cy="702178"/>
        </a:xfrm>
        <a:custGeom>
          <a:avLst/>
          <a:gdLst/>
          <a:ahLst/>
          <a:cxnLst/>
          <a:rect l="0" t="0" r="0" b="0"/>
          <a:pathLst>
            <a:path>
              <a:moveTo>
                <a:pt x="801732" y="0"/>
              </a:moveTo>
              <a:lnTo>
                <a:pt x="801732" y="507809"/>
              </a:lnTo>
              <a:lnTo>
                <a:pt x="0" y="507809"/>
              </a:lnTo>
              <a:lnTo>
                <a:pt x="0" y="702178"/>
              </a:lnTo>
            </a:path>
          </a:pathLst>
        </a:custGeom>
        <a:noFill/>
        <a:ln w="10795" cap="flat" cmpd="sng" algn="ctr">
          <a:solidFill>
            <a:schemeClr val="accent2">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C1F24B-5AD4-49F6-A9B0-F6FCCFBCBFAC}">
      <dsp:nvSpPr>
        <dsp:cNvPr id="0" name=""/>
        <dsp:cNvSpPr/>
      </dsp:nvSpPr>
      <dsp:spPr>
        <a:xfrm>
          <a:off x="2834996" y="764977"/>
          <a:ext cx="944668" cy="633071"/>
        </a:xfrm>
        <a:custGeom>
          <a:avLst/>
          <a:gdLst/>
          <a:ahLst/>
          <a:cxnLst/>
          <a:rect l="0" t="0" r="0" b="0"/>
          <a:pathLst>
            <a:path>
              <a:moveTo>
                <a:pt x="0" y="0"/>
              </a:moveTo>
              <a:lnTo>
                <a:pt x="0" y="438702"/>
              </a:lnTo>
              <a:lnTo>
                <a:pt x="944668" y="438702"/>
              </a:lnTo>
              <a:lnTo>
                <a:pt x="944668" y="633071"/>
              </a:lnTo>
            </a:path>
          </a:pathLst>
        </a:custGeom>
        <a:noFill/>
        <a:ln w="10795"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D4DE20-D16D-4904-AF0D-1D8FF07CCCFA}">
      <dsp:nvSpPr>
        <dsp:cNvPr id="0" name=""/>
        <dsp:cNvSpPr/>
      </dsp:nvSpPr>
      <dsp:spPr>
        <a:xfrm>
          <a:off x="1745859" y="764977"/>
          <a:ext cx="1089136" cy="632152"/>
        </a:xfrm>
        <a:custGeom>
          <a:avLst/>
          <a:gdLst/>
          <a:ahLst/>
          <a:cxnLst/>
          <a:rect l="0" t="0" r="0" b="0"/>
          <a:pathLst>
            <a:path>
              <a:moveTo>
                <a:pt x="1089136" y="0"/>
              </a:moveTo>
              <a:lnTo>
                <a:pt x="1089136" y="437782"/>
              </a:lnTo>
              <a:lnTo>
                <a:pt x="0" y="437782"/>
              </a:lnTo>
              <a:lnTo>
                <a:pt x="0" y="632152"/>
              </a:lnTo>
            </a:path>
          </a:pathLst>
        </a:custGeom>
        <a:noFill/>
        <a:ln w="10795" cap="flat" cmpd="sng" algn="ctr">
          <a:solidFill>
            <a:schemeClr val="accent2">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C48AECD-165F-497E-908A-AA04F1659831}">
      <dsp:nvSpPr>
        <dsp:cNvPr id="0" name=""/>
        <dsp:cNvSpPr/>
      </dsp:nvSpPr>
      <dsp:spPr>
        <a:xfrm>
          <a:off x="2006472" y="-113220"/>
          <a:ext cx="1657047" cy="878197"/>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153CA0-42CC-47DD-937C-BBBB78ADBF87}">
      <dsp:nvSpPr>
        <dsp:cNvPr id="0" name=""/>
        <dsp:cNvSpPr/>
      </dsp:nvSpPr>
      <dsp:spPr>
        <a:xfrm>
          <a:off x="2239598" y="108250"/>
          <a:ext cx="1657047" cy="878197"/>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E-Cig</a:t>
          </a:r>
        </a:p>
      </dsp:txBody>
      <dsp:txXfrm>
        <a:off x="2265320" y="133972"/>
        <a:ext cx="1605603" cy="826753"/>
      </dsp:txXfrm>
    </dsp:sp>
    <dsp:sp modelId="{100B5153-E62B-4890-B502-F989B5F40BDD}">
      <dsp:nvSpPr>
        <dsp:cNvPr id="0" name=""/>
        <dsp:cNvSpPr/>
      </dsp:nvSpPr>
      <dsp:spPr>
        <a:xfrm>
          <a:off x="1018896" y="1397129"/>
          <a:ext cx="1453926" cy="730963"/>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2C59C2A-6A7A-424E-90AA-E1C0DD904519}">
      <dsp:nvSpPr>
        <dsp:cNvPr id="0" name=""/>
        <dsp:cNvSpPr/>
      </dsp:nvSpPr>
      <dsp:spPr>
        <a:xfrm>
          <a:off x="1252023" y="1618600"/>
          <a:ext cx="1453926" cy="730963"/>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E-Cig (HTP)</a:t>
          </a:r>
        </a:p>
      </dsp:txBody>
      <dsp:txXfrm>
        <a:off x="1273432" y="1640009"/>
        <a:ext cx="1411108" cy="688145"/>
      </dsp:txXfrm>
    </dsp:sp>
    <dsp:sp modelId="{E45168A8-DB39-4C7F-AC26-D33734AD5FD0}">
      <dsp:nvSpPr>
        <dsp:cNvPr id="0" name=""/>
        <dsp:cNvSpPr/>
      </dsp:nvSpPr>
      <dsp:spPr>
        <a:xfrm>
          <a:off x="2927557" y="1398049"/>
          <a:ext cx="1704213" cy="743074"/>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02E1B9A-BB62-4CF7-ADD8-508B143E6F7C}">
      <dsp:nvSpPr>
        <dsp:cNvPr id="0" name=""/>
        <dsp:cNvSpPr/>
      </dsp:nvSpPr>
      <dsp:spPr>
        <a:xfrm>
          <a:off x="3160684" y="1619519"/>
          <a:ext cx="1704213" cy="743074"/>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E-Cig(Liquid)</a:t>
          </a:r>
        </a:p>
      </dsp:txBody>
      <dsp:txXfrm>
        <a:off x="3182448" y="1641283"/>
        <a:ext cx="1660685" cy="699546"/>
      </dsp:txXfrm>
    </dsp:sp>
    <dsp:sp modelId="{AFF11CA7-A499-4121-AD61-40B1FEB48830}">
      <dsp:nvSpPr>
        <dsp:cNvPr id="0" name=""/>
        <dsp:cNvSpPr/>
      </dsp:nvSpPr>
      <dsp:spPr>
        <a:xfrm>
          <a:off x="2427463" y="2843301"/>
          <a:ext cx="1100935" cy="508905"/>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DB0786-DB37-4175-AB6B-B5378F1A0F36}">
      <dsp:nvSpPr>
        <dsp:cNvPr id="0" name=""/>
        <dsp:cNvSpPr/>
      </dsp:nvSpPr>
      <dsp:spPr>
        <a:xfrm>
          <a:off x="2660590" y="3064772"/>
          <a:ext cx="1100935" cy="508905"/>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MOD</a:t>
          </a:r>
        </a:p>
      </dsp:txBody>
      <dsp:txXfrm>
        <a:off x="2675495" y="3079677"/>
        <a:ext cx="1071125" cy="479095"/>
      </dsp:txXfrm>
    </dsp:sp>
    <dsp:sp modelId="{D97150B8-7E09-428C-96E6-AA373A2A9D49}">
      <dsp:nvSpPr>
        <dsp:cNvPr id="0" name=""/>
        <dsp:cNvSpPr/>
      </dsp:nvSpPr>
      <dsp:spPr>
        <a:xfrm>
          <a:off x="3994652" y="2842769"/>
          <a:ext cx="1267171" cy="513462"/>
        </a:xfrm>
        <a:prstGeom prst="roundRect">
          <a:avLst>
            <a:gd name="adj" fmla="val 10000"/>
          </a:avLst>
        </a:prstGeom>
        <a:solidFill>
          <a:schemeClr val="accent2">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5971AB3-42F8-4BBA-831C-B67D016F3D18}">
      <dsp:nvSpPr>
        <dsp:cNvPr id="0" name=""/>
        <dsp:cNvSpPr/>
      </dsp:nvSpPr>
      <dsp:spPr>
        <a:xfrm>
          <a:off x="4227779" y="3064239"/>
          <a:ext cx="1267171" cy="513462"/>
        </a:xfrm>
        <a:prstGeom prst="roundRect">
          <a:avLst>
            <a:gd name="adj" fmla="val 10000"/>
          </a:avLst>
        </a:prstGeom>
        <a:solidFill>
          <a:schemeClr val="lt1">
            <a:alpha val="90000"/>
            <a:hueOff val="0"/>
            <a:satOff val="0"/>
            <a:lumOff val="0"/>
            <a:alphaOff val="0"/>
          </a:schemeClr>
        </a:solidFill>
        <a:ln w="1079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dirty="0">
              <a:solidFill>
                <a:schemeClr val="tx1">
                  <a:lumMod val="50000"/>
                </a:schemeClr>
              </a:solidFill>
            </a:rPr>
            <a:t>POD</a:t>
          </a:r>
          <a:endParaRPr lang="en-US" sz="1600" kern="1200" dirty="0">
            <a:solidFill>
              <a:schemeClr val="tx1">
                <a:lumMod val="50000"/>
              </a:schemeClr>
            </a:solidFill>
          </a:endParaRPr>
        </a:p>
      </dsp:txBody>
      <dsp:txXfrm>
        <a:off x="4242818" y="3079278"/>
        <a:ext cx="1237093" cy="4833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3AB44C-FF6A-4373-B72D-3197932C3409}">
      <dsp:nvSpPr>
        <dsp:cNvPr id="0" name=""/>
        <dsp:cNvSpPr/>
      </dsp:nvSpPr>
      <dsp:spPr>
        <a:xfrm>
          <a:off x="466" y="194272"/>
          <a:ext cx="2555643" cy="2044514"/>
        </a:xfrm>
        <a:prstGeom prst="rect">
          <a:avLst/>
        </a:prstGeom>
        <a:blipFill>
          <a:blip xmlns:r="http://schemas.openxmlformats.org/officeDocument/2006/relationships" r:embed="rId1"/>
          <a:srcRect/>
          <a:stretch>
            <a:fillRect l="-35000" r="-35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581B75-282E-453B-B97F-E151CCB1C6EF}">
      <dsp:nvSpPr>
        <dsp:cNvPr id="0" name=""/>
        <dsp:cNvSpPr/>
      </dsp:nvSpPr>
      <dsp:spPr>
        <a:xfrm>
          <a:off x="21263" y="1956518"/>
          <a:ext cx="2671062" cy="1259757"/>
        </a:xfrm>
        <a:prstGeom prst="wedgeRectCallout">
          <a:avLst>
            <a:gd name="adj1" fmla="val 20250"/>
            <a:gd name="adj2" fmla="val -607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b="0" kern="1200" dirty="0">
              <a:effectLst/>
            </a:rPr>
            <a:t>Mean frequency of ECV use per day was </a:t>
          </a:r>
        </a:p>
        <a:p>
          <a:pPr marL="0" lvl="0" indent="0" algn="ctr" defTabSz="800100">
            <a:lnSpc>
              <a:spcPct val="90000"/>
            </a:lnSpc>
            <a:spcBef>
              <a:spcPct val="0"/>
            </a:spcBef>
            <a:spcAft>
              <a:spcPct val="35000"/>
            </a:spcAft>
            <a:buNone/>
          </a:pPr>
          <a:r>
            <a:rPr lang="en-GB" sz="1800" b="0" kern="1200" dirty="0">
              <a:effectLst/>
            </a:rPr>
            <a:t>19 sessions</a:t>
          </a:r>
          <a:endParaRPr lang="en-MY" sz="1800" b="0" kern="1200" dirty="0">
            <a:effectLst/>
          </a:endParaRPr>
        </a:p>
      </dsp:txBody>
      <dsp:txXfrm>
        <a:off x="21263" y="1956518"/>
        <a:ext cx="2671062" cy="1259757"/>
      </dsp:txXfrm>
    </dsp:sp>
    <dsp:sp modelId="{65F91941-27A5-49E8-B431-AB67C59A1DDA}">
      <dsp:nvSpPr>
        <dsp:cNvPr id="0" name=""/>
        <dsp:cNvSpPr/>
      </dsp:nvSpPr>
      <dsp:spPr>
        <a:xfrm>
          <a:off x="2958830" y="187452"/>
          <a:ext cx="2665612" cy="2044514"/>
        </a:xfrm>
        <a:prstGeom prst="rect">
          <a:avLst/>
        </a:prstGeom>
        <a:blipFill>
          <a:blip xmlns:r="http://schemas.openxmlformats.org/officeDocument/2006/relationships" r:embed="rId2"/>
          <a:srcRect/>
          <a:stretch>
            <a:fillRect l="-15000" r="-15000"/>
          </a:stretch>
        </a:blip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B0B7F42-600F-4136-99E6-6F3A3EECA0FC}">
      <dsp:nvSpPr>
        <dsp:cNvPr id="0" name=""/>
        <dsp:cNvSpPr/>
      </dsp:nvSpPr>
      <dsp:spPr>
        <a:xfrm>
          <a:off x="2937376" y="1929240"/>
          <a:ext cx="2689759" cy="1287035"/>
        </a:xfrm>
        <a:prstGeom prst="wedgeRectCallout">
          <a:avLst>
            <a:gd name="adj1" fmla="val 20250"/>
            <a:gd name="adj2" fmla="val -60700"/>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None/>
          </a:pPr>
          <a:r>
            <a:rPr lang="en-GB" sz="2000" b="0" kern="1200" dirty="0">
              <a:effectLst/>
            </a:rPr>
            <a:t>Mean puffs per ECV session was 16</a:t>
          </a:r>
          <a:endParaRPr lang="en-MY" sz="2000" b="0" kern="1200" dirty="0">
            <a:effectLst/>
          </a:endParaRPr>
        </a:p>
      </dsp:txBody>
      <dsp:txXfrm>
        <a:off x="2937376" y="1929240"/>
        <a:ext cx="2689759" cy="128703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BendingPictureCaptionList">
  <dgm:title val=""/>
  <dgm:desc val=""/>
  <dgm:catLst>
    <dgm:cat type="picture" pri="9000"/>
    <dgm:cat type="pictureconvert" pri="9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w" fact="1.11"/>
      <dgm:constr type="sp" refType="w" refFor="ch" refForName="composite" op="equ" fact="0.1"/>
      <dgm:constr type="w" for="ch" forName="sibTrans" refType="w" refFor="ch" refForName="composite" op="equ" fact="0.1"/>
      <dgm:constr type="h" for="ch" forName="sibTrans" refType="w" refFor="ch" refForName="sibTrans" op="equ"/>
    </dgm:constrLst>
    <dgm:forEach name="nodesForEach" axis="ch" ptType="node">
      <dgm:layoutNode name="composite">
        <dgm:alg type="composite">
          <dgm:param type="ar" val="1"/>
        </dgm:alg>
        <dgm:shape xmlns:r="http://schemas.openxmlformats.org/officeDocument/2006/relationships" r:blip="">
          <dgm:adjLst/>
        </dgm:shape>
        <dgm:choose name="Name4">
          <dgm:if name="Name5" func="var" arg="dir" op="equ" val="norm">
            <dgm:constrLst>
              <dgm:constr type="l" for="ch" forName="rect1" refType="w" fact="0"/>
              <dgm:constr type="t" for="ch" forName="rect1" refType="h" fact="0"/>
              <dgm:constr type="w" for="ch" forName="rect1" refType="w"/>
              <dgm:constr type="h" for="ch" forName="rect1" refType="h" fact="0.8"/>
              <dgm:constr type="l" for="ch" forName="wedgeRectCallout1" refType="w" fact="0.09"/>
              <dgm:constr type="t" for="ch" forName="wedgeRectCallout1" refType="h" fact="0.72"/>
              <dgm:constr type="w" for="ch" forName="wedgeRectCallout1" refType="w" fact="0.89"/>
              <dgm:constr type="h" for="ch" forName="wedgeRectCallout1" refType="h" fact="0.28"/>
            </dgm:constrLst>
          </dgm:if>
          <dgm:else name="Name6">
            <dgm:constrLst>
              <dgm:constr type="l" for="ch" forName="rect1" refType="w" fact="0"/>
              <dgm:constr type="t" for="ch" forName="rect1" refType="h" fact="0"/>
              <dgm:constr type="w" for="ch" forName="rect1" refType="w"/>
              <dgm:constr type="h" for="ch" forName="rect1" refType="h" fact="0.8"/>
              <dgm:constr type="l" for="ch" forName="wedgeRectCallout1" refType="w" fact="0.02"/>
              <dgm:constr type="t" for="ch" forName="wedgeRectCallout1" refType="h" fact="0.72"/>
              <dgm:constr type="w" for="ch" forName="wedgeRectCallout1" refType="w" fact="0.89"/>
              <dgm:constr type="h" for="ch" forName="wedgeRectCallout1" refType="h" fact="0.28"/>
            </dgm:constrLst>
          </dgm:else>
        </dgm:choose>
        <dgm:layoutNode name="rect1" styleLbl="bgImgPlace1">
          <dgm:alg type="sp"/>
          <dgm:shape xmlns:r="http://schemas.openxmlformats.org/officeDocument/2006/relationships" type="rect" r:blip="" blipPhldr="1">
            <dgm:adjLst/>
          </dgm:shape>
          <dgm:presOf/>
        </dgm:layoutNode>
        <dgm:layoutNode name="wedgeRectCallout1" styleLbl="node1">
          <dgm:varLst>
            <dgm:bulletEnabled val="1"/>
          </dgm:varLst>
          <dgm:alg type="tx"/>
          <dgm:choose name="Name7">
            <dgm:if name="Name8" func="var" arg="dir" op="equ" val="norm">
              <dgm:shape xmlns:r="http://schemas.openxmlformats.org/officeDocument/2006/relationships" type="wedgeRectCallout" r:blip="">
                <dgm:adjLst>
                  <dgm:adj idx="1" val="0.2025"/>
                  <dgm:adj idx="2" val="-0.607"/>
                </dgm:adjLst>
              </dgm:shape>
            </dgm:if>
            <dgm:else name="Name9">
              <dgm:shape xmlns:r="http://schemas.openxmlformats.org/officeDocument/2006/relationships" type="wedgeRectCallout" r:blip="">
                <dgm:adjLst>
                  <dgm:adj idx="1" val="-0.2025"/>
                  <dgm:adj idx="2" val="-0.607"/>
                </dgm:adjLst>
              </dgm:shape>
            </dgm:else>
          </dgm:choos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AF91EA-851E-445D-B910-BDC094B67772}" type="datetimeFigureOut">
              <a:rPr lang="en-MY" smtClean="0"/>
              <a:t>27/12/2022</a:t>
            </a:fld>
            <a:endParaRPr lang="en-MY"/>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MY"/>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3A4204-FF64-427B-8D72-608BBD45CB4E}" type="slidenum">
              <a:rPr lang="en-MY" smtClean="0"/>
              <a:t>‹#›</a:t>
            </a:fld>
            <a:endParaRPr lang="en-MY"/>
          </a:p>
        </p:txBody>
      </p:sp>
    </p:spTree>
    <p:extLst>
      <p:ext uri="{BB962C8B-B14F-4D97-AF65-F5344CB8AC3E}">
        <p14:creationId xmlns:p14="http://schemas.microsoft.com/office/powerpoint/2010/main" val="3340073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 name="Google Shape;9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At the moment, the tobacco used in Heated Tobacco Product is already being regulated under Control of Tobacco Product Regulation (CTPR) 2004. The regulation is similar as conventional cigarette and other tobacco products such as cigar, cigarillos.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However, for e-cig using e-liquid:</a:t>
            </a:r>
          </a:p>
          <a:p>
            <a:pPr marL="228600" lvl="0" indent="-228600" algn="l" rtl="0">
              <a:spcBef>
                <a:spcPts val="0"/>
              </a:spcBef>
              <a:spcAft>
                <a:spcPts val="0"/>
              </a:spcAft>
              <a:buAutoNum type="alphaLcParenR"/>
            </a:pPr>
            <a:r>
              <a:rPr lang="en-US" dirty="0"/>
              <a:t>Contained nicotine – regulated under Poison Act 1952</a:t>
            </a:r>
          </a:p>
          <a:p>
            <a:pPr marL="228600" lvl="0" indent="-228600" algn="l" rtl="0">
              <a:spcBef>
                <a:spcPts val="0"/>
              </a:spcBef>
              <a:spcAft>
                <a:spcPts val="0"/>
              </a:spcAft>
              <a:buAutoNum type="alphaLcParenR"/>
            </a:pPr>
            <a:r>
              <a:rPr lang="en-US" dirty="0"/>
              <a:t>Not containing nicotine – no regulation yet.</a:t>
            </a:r>
          </a:p>
          <a:p>
            <a:pPr marL="228600" lvl="0" indent="-228600" algn="l" rtl="0">
              <a:spcBef>
                <a:spcPts val="0"/>
              </a:spcBef>
              <a:spcAft>
                <a:spcPts val="0"/>
              </a:spcAft>
              <a:buAutoNum type="alphaLcParenR"/>
            </a:pPr>
            <a:endParaRPr lang="en-US" dirty="0"/>
          </a:p>
          <a:p>
            <a:pPr marL="0" lvl="0" indent="0" algn="l" rtl="0">
              <a:spcBef>
                <a:spcPts val="0"/>
              </a:spcBef>
              <a:spcAft>
                <a:spcPts val="0"/>
              </a:spcAft>
              <a:buNone/>
            </a:pPr>
            <a:r>
              <a:rPr lang="en-US" dirty="0"/>
              <a:t>The proposed Control of Tobacco Products and Smoking Bill will regulate all smoking products including e-cig containing nicotine or not containing nicotine.</a:t>
            </a:r>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14749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In patient diagnosed with confirmed or probable EVALI, there are 2 component of vaping history need to be asked:</a:t>
            </a:r>
          </a:p>
          <a:p>
            <a:pPr marL="228600" lvl="0" indent="-228600" algn="l" rtl="0">
              <a:spcBef>
                <a:spcPts val="0"/>
              </a:spcBef>
              <a:spcAft>
                <a:spcPts val="0"/>
              </a:spcAft>
              <a:buAutoNum type="alphaLcParenR"/>
            </a:pPr>
            <a:r>
              <a:rPr lang="en-US" dirty="0"/>
              <a:t>The history of e-cigarette used</a:t>
            </a:r>
          </a:p>
          <a:p>
            <a:pPr marL="228600" lvl="0" indent="-228600" algn="l" rtl="0">
              <a:spcBef>
                <a:spcPts val="0"/>
              </a:spcBef>
              <a:spcAft>
                <a:spcPts val="0"/>
              </a:spcAft>
              <a:buAutoNum type="alphaLcParenR"/>
            </a:pPr>
            <a:r>
              <a:rPr lang="en-US" dirty="0"/>
              <a:t>The details of device and e-liquids used by the patients</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08382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information on </a:t>
            </a:r>
            <a:r>
              <a:rPr lang="en-US" dirty="0" err="1"/>
              <a:t>behaviour</a:t>
            </a:r>
            <a:r>
              <a:rPr lang="en-US" dirty="0"/>
              <a:t> of vaping is scarce and </a:t>
            </a:r>
            <a:r>
              <a:rPr lang="en-US" dirty="0" err="1"/>
              <a:t>insuffient</a:t>
            </a:r>
            <a:r>
              <a:rPr lang="en-US" dirty="0"/>
              <a:t>. Further study </a:t>
            </a:r>
            <a:r>
              <a:rPr lang="en-US"/>
              <a:t>or data is </a:t>
            </a:r>
            <a:r>
              <a:rPr lang="en-US" dirty="0"/>
              <a:t>needed to fully understand on </a:t>
            </a:r>
            <a:r>
              <a:rPr lang="en-US" dirty="0" err="1"/>
              <a:t>behaviour</a:t>
            </a:r>
            <a:r>
              <a:rPr lang="en-US" dirty="0"/>
              <a:t> of vaping among e-cig users.</a:t>
            </a:r>
          </a:p>
          <a:p>
            <a:endParaRPr lang="en-US" dirty="0"/>
          </a:p>
          <a:p>
            <a:r>
              <a:rPr lang="en-US" dirty="0"/>
              <a:t>Based on nation wide survey in Malaysia, National E-Cigarette Survey (NECS) in 2016:</a:t>
            </a:r>
          </a:p>
          <a:p>
            <a:pPr marL="228600" indent="-228600">
              <a:buAutoNum type="alphaLcParenR"/>
            </a:pPr>
            <a:r>
              <a:rPr lang="en-US" dirty="0"/>
              <a:t>The mean frequency of E-cig use per day was 19 sessions (more or less equal to 19 sticks of cigarette per day)</a:t>
            </a:r>
          </a:p>
          <a:p>
            <a:pPr marL="228600" indent="-228600">
              <a:buAutoNum type="alphaLcParenR"/>
            </a:pPr>
            <a:r>
              <a:rPr lang="en-US" dirty="0"/>
              <a:t>The mean puffs per e-cig session was 16 puffs</a:t>
            </a:r>
            <a:endParaRPr lang="en-ID" dirty="0"/>
          </a:p>
        </p:txBody>
      </p:sp>
      <p:sp>
        <p:nvSpPr>
          <p:cNvPr id="4" name="Slide Number Placeholder 3"/>
          <p:cNvSpPr>
            <a:spLocks noGrp="1"/>
          </p:cNvSpPr>
          <p:nvPr>
            <p:ph type="sldNum" sz="quarter" idx="5"/>
          </p:nvPr>
        </p:nvSpPr>
        <p:spPr/>
        <p:txBody>
          <a:bodyPr/>
          <a:lstStyle/>
          <a:p>
            <a:fld id="{333A4204-FF64-427B-8D72-608BBD45CB4E}" type="slidenum">
              <a:rPr lang="en-MY" smtClean="0"/>
              <a:t>13</a:t>
            </a:fld>
            <a:endParaRPr lang="en-MY"/>
          </a:p>
        </p:txBody>
      </p:sp>
    </p:spTree>
    <p:extLst>
      <p:ext uri="{BB962C8B-B14F-4D97-AF65-F5344CB8AC3E}">
        <p14:creationId xmlns:p14="http://schemas.microsoft.com/office/powerpoint/2010/main" val="4963449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NECS 2016 also found the most preferred nicotine strength was 6 mg/ml (at that time, the users mainly used open system e-cig or mod, the closed system such as pod only available around year 2018).</a:t>
            </a:r>
          </a:p>
          <a:p>
            <a:endParaRPr lang="en-US" dirty="0"/>
          </a:p>
          <a:p>
            <a:r>
              <a:rPr lang="en-US" dirty="0"/>
              <a:t>The same study noted that most users preferred fruity </a:t>
            </a:r>
            <a:r>
              <a:rPr lang="en-US" dirty="0" err="1"/>
              <a:t>flavours</a:t>
            </a:r>
            <a:r>
              <a:rPr lang="en-US" dirty="0"/>
              <a:t>.</a:t>
            </a:r>
          </a:p>
          <a:p>
            <a:endParaRPr lang="en-ID" dirty="0"/>
          </a:p>
        </p:txBody>
      </p:sp>
      <p:sp>
        <p:nvSpPr>
          <p:cNvPr id="4" name="Slide Number Placeholder 3"/>
          <p:cNvSpPr>
            <a:spLocks noGrp="1"/>
          </p:cNvSpPr>
          <p:nvPr>
            <p:ph type="sldNum" sz="quarter" idx="5"/>
          </p:nvPr>
        </p:nvSpPr>
        <p:spPr/>
        <p:txBody>
          <a:bodyPr/>
          <a:lstStyle/>
          <a:p>
            <a:fld id="{333A4204-FF64-427B-8D72-608BBD45CB4E}" type="slidenum">
              <a:rPr lang="en-MY" smtClean="0"/>
              <a:t>14</a:t>
            </a:fld>
            <a:endParaRPr lang="en-MY"/>
          </a:p>
        </p:txBody>
      </p:sp>
    </p:spTree>
    <p:extLst>
      <p:ext uri="{BB962C8B-B14F-4D97-AF65-F5344CB8AC3E}">
        <p14:creationId xmlns:p14="http://schemas.microsoft.com/office/powerpoint/2010/main" val="19001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2 types of e-cig:</a:t>
            </a:r>
          </a:p>
          <a:p>
            <a:pPr marL="228600" lvl="0" indent="-228600" algn="l" rtl="0">
              <a:spcBef>
                <a:spcPts val="0"/>
              </a:spcBef>
              <a:spcAft>
                <a:spcPts val="0"/>
              </a:spcAft>
              <a:buAutoNum type="alphaLcParenR"/>
            </a:pPr>
            <a:r>
              <a:rPr lang="en-US" dirty="0"/>
              <a:t>E-cig using liquid:</a:t>
            </a:r>
          </a:p>
          <a:p>
            <a:pPr marL="0" lvl="0" indent="0" algn="l" rtl="0">
              <a:spcBef>
                <a:spcPts val="0"/>
              </a:spcBef>
              <a:spcAft>
                <a:spcPts val="0"/>
              </a:spcAft>
              <a:buNone/>
            </a:pPr>
            <a:r>
              <a:rPr lang="en-US" dirty="0"/>
              <a:t>	- Mostly contained nicotine (as addictive substance)</a:t>
            </a:r>
          </a:p>
          <a:p>
            <a:pPr marL="0" lvl="0" indent="0" algn="l" rtl="0">
              <a:spcBef>
                <a:spcPts val="0"/>
              </a:spcBef>
              <a:spcAft>
                <a:spcPts val="0"/>
              </a:spcAft>
              <a:buNone/>
            </a:pPr>
            <a:r>
              <a:rPr lang="en-US" dirty="0"/>
              <a:t>	- also known as vape, pod or mod</a:t>
            </a:r>
          </a:p>
          <a:p>
            <a:pPr marL="0" lvl="0" indent="0" algn="l" rtl="0">
              <a:spcBef>
                <a:spcPts val="0"/>
              </a:spcBef>
              <a:spcAft>
                <a:spcPts val="0"/>
              </a:spcAft>
              <a:buNone/>
            </a:pPr>
            <a:r>
              <a:rPr lang="en-US" dirty="0"/>
              <a:t>	- related to EVALI</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b) E-cig using tobacco:</a:t>
            </a:r>
          </a:p>
          <a:p>
            <a:pPr marL="0" lvl="0" indent="0" algn="l" rtl="0">
              <a:spcBef>
                <a:spcPts val="0"/>
              </a:spcBef>
              <a:spcAft>
                <a:spcPts val="0"/>
              </a:spcAft>
              <a:buNone/>
            </a:pPr>
            <a:r>
              <a:rPr lang="en-US" dirty="0"/>
              <a:t>	- similar like conventional cigarette but instead of burning, the device will heat the tobacco before being used.</a:t>
            </a:r>
          </a:p>
          <a:p>
            <a:pPr marL="0" lvl="0" indent="0" algn="l" rtl="0">
              <a:spcBef>
                <a:spcPts val="0"/>
              </a:spcBef>
              <a:spcAft>
                <a:spcPts val="0"/>
              </a:spcAft>
              <a:buNone/>
            </a:pPr>
            <a:r>
              <a:rPr lang="en-US" dirty="0"/>
              <a:t>	- also known as Heated Tobacco Product (HTP) or heat-not-burn.</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57816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We will focus on e-cig using liquid as this product is related to EVALI.</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There are 2 types of e-cig delivery system for e-cig using liquid which are:</a:t>
            </a:r>
          </a:p>
          <a:p>
            <a:pPr marL="228600" lvl="0" indent="-228600" algn="l" rtl="0">
              <a:spcBef>
                <a:spcPts val="0"/>
              </a:spcBef>
              <a:spcAft>
                <a:spcPts val="0"/>
              </a:spcAft>
              <a:buAutoNum type="alphaLcParenR"/>
            </a:pPr>
            <a:r>
              <a:rPr lang="en-US" dirty="0"/>
              <a:t>Open system</a:t>
            </a:r>
          </a:p>
          <a:p>
            <a:pPr marL="228600" lvl="0" indent="-228600" algn="l" rtl="0">
              <a:spcBef>
                <a:spcPts val="0"/>
              </a:spcBef>
              <a:spcAft>
                <a:spcPts val="0"/>
              </a:spcAft>
              <a:buAutoNum type="alphaLcParenR"/>
            </a:pPr>
            <a:r>
              <a:rPr lang="en-US" dirty="0"/>
              <a:t>Closed system</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These are other examples of open system e-cig design.</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750246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These are examples of how e-liquid for open system e-cig is being marketed in Malaysia.</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92830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This is the description for closed system e-cig design.</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27081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These are other examples of closed system design.</a:t>
            </a:r>
          </a:p>
          <a:p>
            <a:pPr marL="0" lvl="0" indent="0" algn="l" rtl="0">
              <a:spcBef>
                <a:spcPts val="0"/>
              </a:spcBef>
              <a:spcAft>
                <a:spcPts val="0"/>
              </a:spcAft>
              <a:buNone/>
            </a:pPr>
            <a:r>
              <a:rPr lang="en-US" dirty="0"/>
              <a:t>Currently, there is also a DISPOSABLE POD design that available in Malaysia.</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81684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These are the examples of closed system e-cig being sold in Malaysia.</a:t>
            </a: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3216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There are 4 basic component in the e-liquid:</a:t>
            </a:r>
          </a:p>
          <a:p>
            <a:pPr marL="228600" lvl="0" indent="-228600" algn="l" rtl="0">
              <a:spcBef>
                <a:spcPts val="0"/>
              </a:spcBef>
              <a:spcAft>
                <a:spcPts val="0"/>
              </a:spcAft>
              <a:buAutoNum type="alphaLcParenR"/>
            </a:pPr>
            <a:r>
              <a:rPr lang="en-US" dirty="0"/>
              <a:t>Nicotine (mostly found in e-cig)</a:t>
            </a:r>
          </a:p>
          <a:p>
            <a:pPr marL="228600" lvl="0" indent="-228600" algn="l" rtl="0">
              <a:spcBef>
                <a:spcPts val="0"/>
              </a:spcBef>
              <a:spcAft>
                <a:spcPts val="0"/>
              </a:spcAft>
              <a:buAutoNum type="alphaLcParenR"/>
            </a:pPr>
            <a:r>
              <a:rPr lang="en-US" dirty="0"/>
              <a:t>Propylene Glycol (PG)</a:t>
            </a:r>
          </a:p>
          <a:p>
            <a:pPr marL="228600" lvl="0" indent="-228600" algn="l" rtl="0">
              <a:spcBef>
                <a:spcPts val="0"/>
              </a:spcBef>
              <a:spcAft>
                <a:spcPts val="0"/>
              </a:spcAft>
              <a:buAutoNum type="alphaLcParenR"/>
            </a:pPr>
            <a:r>
              <a:rPr lang="en-US" dirty="0"/>
              <a:t>Vegetable </a:t>
            </a:r>
            <a:r>
              <a:rPr lang="en-US" dirty="0" err="1"/>
              <a:t>Glycerine</a:t>
            </a:r>
            <a:r>
              <a:rPr lang="en-US" dirty="0"/>
              <a:t> (VG) or Glycerol</a:t>
            </a:r>
          </a:p>
          <a:p>
            <a:pPr marL="228600" lvl="0" indent="-228600" algn="l" rtl="0">
              <a:spcBef>
                <a:spcPts val="0"/>
              </a:spcBef>
              <a:spcAft>
                <a:spcPts val="0"/>
              </a:spcAft>
              <a:buAutoNum type="alphaLcParenR"/>
            </a:pPr>
            <a:r>
              <a:rPr lang="en-US" dirty="0" err="1"/>
              <a:t>Flavours</a:t>
            </a:r>
            <a:r>
              <a:rPr lang="en-US" dirty="0"/>
              <a:t> (there are so many </a:t>
            </a:r>
            <a:r>
              <a:rPr lang="en-US" dirty="0" err="1"/>
              <a:t>flavours</a:t>
            </a:r>
            <a:r>
              <a:rPr lang="en-US" dirty="0"/>
              <a:t> available from fruity-based to creamy-based)</a:t>
            </a:r>
          </a:p>
          <a:p>
            <a:pPr marL="228600" lvl="0" indent="-228600" algn="l" rtl="0">
              <a:spcBef>
                <a:spcPts val="0"/>
              </a:spcBef>
              <a:spcAft>
                <a:spcPts val="0"/>
              </a:spcAft>
              <a:buAutoNum type="alphaLcParenR"/>
            </a:pPr>
            <a:endParaRPr dirty="0"/>
          </a:p>
        </p:txBody>
      </p:sp>
      <p:sp>
        <p:nvSpPr>
          <p:cNvPr id="106" name="Google Shape;10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4961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0" y="761999"/>
            <a:ext cx="9141619" cy="53340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70263" y="761999"/>
            <a:ext cx="2925318" cy="5334001"/>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69848" y="1298448"/>
            <a:ext cx="7315200" cy="3255264"/>
          </a:xfrm>
        </p:spPr>
        <p:txBody>
          <a:bodyPr anchor="b">
            <a:normAutofit/>
          </a:bodyPr>
          <a:lstStyle>
            <a:lvl1pPr algn="l">
              <a:defRPr sz="5900" spc="-100" baseline="0">
                <a:solidFill>
                  <a:srgbClr val="FFFFFF"/>
                </a:solidFill>
              </a:defRPr>
            </a:lvl1pPr>
          </a:lstStyle>
          <a:p>
            <a:r>
              <a:rPr lang="en-US"/>
              <a:t>Click to edit Master title style</a:t>
            </a:r>
            <a:endParaRPr lang="en-US" dirty="0"/>
          </a:p>
        </p:txBody>
      </p:sp>
      <p:sp>
        <p:nvSpPr>
          <p:cNvPr id="3" name="Subtitle 2"/>
          <p:cNvSpPr>
            <a:spLocks noGrp="1"/>
          </p:cNvSpPr>
          <p:nvPr>
            <p:ph type="subTitle" idx="1"/>
          </p:nvPr>
        </p:nvSpPr>
        <p:spPr>
          <a:xfrm>
            <a:off x="1100015" y="4670246"/>
            <a:ext cx="7315200" cy="914400"/>
          </a:xfrm>
        </p:spPr>
        <p:txBody>
          <a:bodyPr anchor="t">
            <a:normAutofit/>
          </a:bodyPr>
          <a:lstStyle>
            <a:lvl1pPr marL="0" indent="0" algn="l">
              <a:buNone/>
              <a:defRPr sz="2200" cap="none" spc="0" baseline="0">
                <a:solidFill>
                  <a:schemeClr val="accent1">
                    <a:lumMod val="20000"/>
                    <a:lumOff val="80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73F74C9-1DF8-482E-BDA9-BAD9A6D6087A}" type="datetime1">
              <a:rPr lang="en-US" smtClean="0"/>
              <a:t>12/27/2022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70097D6-78C8-48B3-B866-27121D5D9902}" type="datetime1">
              <a:rPr lang="en-US" smtClean="0"/>
              <a:t>12/27/2022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81000" y="990600"/>
            <a:ext cx="2819400" cy="49530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3867912" y="868680"/>
            <a:ext cx="7315200" cy="512064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9B9D972-E2EA-40E0-921D-199AC72EE78B}" type="datetime1">
              <a:rPr lang="en-US" smtClean="0"/>
              <a:t>12/27/2022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F2BA57-BD13-4DDD-9F68-EA12C9BEEE08}" type="datetime1">
              <a:rPr lang="en-US" smtClean="0"/>
              <a:t>12/27/2022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3867912" y="1298448"/>
            <a:ext cx="7315200" cy="3255264"/>
          </a:xfrm>
        </p:spPr>
        <p:txBody>
          <a:bodyPr anchor="b">
            <a:normAutofit/>
          </a:bodyPr>
          <a:lstStyle>
            <a:lvl1pPr>
              <a:defRPr sz="5900" b="0" spc="-100" baseline="0">
                <a:solidFill>
                  <a:schemeClr val="tx1">
                    <a:lumMod val="65000"/>
                    <a:lumOff val="3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3886200" y="4672584"/>
            <a:ext cx="7315200" cy="914400"/>
          </a:xfrm>
        </p:spPr>
        <p:txBody>
          <a:bodyPr anchor="t">
            <a:normAutofit/>
          </a:bodyPr>
          <a:lstStyle>
            <a:lvl1pPr marL="0" indent="0">
              <a:buNone/>
              <a:defRPr sz="2200" cap="none" spc="0"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1B825E0-46B8-46CC-BA10-5C333BAD2413}" type="datetime1">
              <a:rPr lang="en-US" smtClean="0"/>
              <a:t>12/27/2022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3867912"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818120" y="868680"/>
            <a:ext cx="347472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Date Placeholder 7"/>
          <p:cNvSpPr>
            <a:spLocks noGrp="1"/>
          </p:cNvSpPr>
          <p:nvPr>
            <p:ph type="dt" sz="half" idx="10"/>
          </p:nvPr>
        </p:nvSpPr>
        <p:spPr/>
        <p:txBody>
          <a:bodyPr/>
          <a:lstStyle/>
          <a:p>
            <a:fld id="{60038A0C-9401-48E2-9D7D-D78BEE4A2BE7}" type="datetime1">
              <a:rPr lang="en-US" smtClean="0"/>
              <a:t>12/27/2022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3867912" y="1023586"/>
            <a:ext cx="3474720" cy="807720"/>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67912"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818463" y="1023586"/>
            <a:ext cx="3474720" cy="813171"/>
          </a:xfrm>
        </p:spPr>
        <p:txBody>
          <a:bodyPr anchor="b">
            <a:normAutofit/>
          </a:bodyPr>
          <a:lstStyle>
            <a:lvl1pPr marL="0" indent="0">
              <a:spcBef>
                <a:spcPts val="0"/>
              </a:spcBef>
              <a:buNone/>
              <a:defRPr sz="2000" b="1">
                <a:solidFill>
                  <a:schemeClr val="tx1">
                    <a:lumMod val="65000"/>
                    <a:lumOff val="3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818463" y="1930936"/>
            <a:ext cx="3474720" cy="402336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Date Placeholder 1"/>
          <p:cNvSpPr>
            <a:spLocks noGrp="1"/>
          </p:cNvSpPr>
          <p:nvPr>
            <p:ph type="dt" sz="half" idx="10"/>
          </p:nvPr>
        </p:nvSpPr>
        <p:spPr/>
        <p:txBody>
          <a:bodyPr/>
          <a:lstStyle/>
          <a:p>
            <a:fld id="{3137A1C5-1C14-4629-BD40-A95B3AFDEE03}" type="datetime1">
              <a:rPr lang="en-US" smtClean="0"/>
              <a:t>12/27/2022</a:t>
            </a:fld>
            <a:endParaRPr lang="en-US" dirty="0"/>
          </a:p>
        </p:txBody>
      </p:sp>
      <p:sp>
        <p:nvSpPr>
          <p:cNvPr id="11" name="Footer Placeholder 10"/>
          <p:cNvSpPr>
            <a:spLocks noGrp="1"/>
          </p:cNvSpPr>
          <p:nvPr>
            <p:ph type="ftr" sz="quarter" idx="11"/>
          </p:nvPr>
        </p:nvSpPr>
        <p:spPr/>
        <p:txBody>
          <a:bodyPr/>
          <a:lstStyle/>
          <a:p>
            <a:endParaRPr lang="en-US" dirty="0"/>
          </a:p>
        </p:txBody>
      </p:sp>
      <p:sp>
        <p:nvSpPr>
          <p:cNvPr id="12" name="Slide Number Placeholder 11"/>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2" name="Date Placeholder 1"/>
          <p:cNvSpPr>
            <a:spLocks noGrp="1"/>
          </p:cNvSpPr>
          <p:nvPr>
            <p:ph type="dt" sz="half" idx="10"/>
          </p:nvPr>
        </p:nvSpPr>
        <p:spPr/>
        <p:txBody>
          <a:bodyPr/>
          <a:lstStyle/>
          <a:p>
            <a:fld id="{921BABE8-524A-4E4B-9C46-6154A984487F}" type="datetime1">
              <a:rPr lang="en-US" smtClean="0"/>
              <a:t>12/27/2022</a:t>
            </a:fld>
            <a:endParaRPr lang="en-US" dirty="0"/>
          </a:p>
        </p:txBody>
      </p:sp>
      <p:sp>
        <p:nvSpPr>
          <p:cNvPr id="7" name="Footer Placeholder 6"/>
          <p:cNvSpPr>
            <a:spLocks noGrp="1"/>
          </p:cNvSpPr>
          <p:nvPr>
            <p:ph type="ftr" sz="quarter" idx="11"/>
          </p:nvPr>
        </p:nvSpPr>
        <p:spPr/>
        <p:txBody>
          <a:bodyPr/>
          <a:lstStyle/>
          <a:p>
            <a:endParaRPr lang="en-US" dirty="0"/>
          </a:p>
        </p:txBody>
      </p:sp>
      <p:sp>
        <p:nvSpPr>
          <p:cNvPr id="8" name="Slide Number Placeholder 7"/>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AFC5D381-6646-49FB-9C78-9D0C82FA298F}" type="datetime1">
              <a:rPr lang="en-US" smtClean="0"/>
              <a:t>12/27/2022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baseline="0"/>
            </a:lvl1pPr>
          </a:lstStyle>
          <a:p>
            <a:r>
              <a:rPr lang="en-US"/>
              <a:t>Click to edit Master title style</a:t>
            </a:r>
            <a:endParaRPr lang="en-US" dirty="0"/>
          </a:p>
        </p:txBody>
      </p:sp>
      <p:sp>
        <p:nvSpPr>
          <p:cNvPr id="3" name="Content Placeholder 2"/>
          <p:cNvSpPr>
            <a:spLocks noGrp="1"/>
          </p:cNvSpPr>
          <p:nvPr>
            <p:ph idx="1"/>
          </p:nvPr>
        </p:nvSpPr>
        <p:spPr>
          <a:xfrm>
            <a:off x="3867912" y="868680"/>
            <a:ext cx="7315200" cy="512064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6032" y="3494176"/>
            <a:ext cx="2834640" cy="2321990"/>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93337C0C-4144-4B63-9214-E4D8E62E7907}" type="datetime1">
              <a:rPr lang="en-US" smtClean="0"/>
              <a:t>12/27/2022</a:t>
            </a:fld>
            <a:endParaRPr lang="en-US" dirty="0"/>
          </a:p>
        </p:txBody>
      </p:sp>
      <p:sp>
        <p:nvSpPr>
          <p:cNvPr id="9" name="Footer Placeholder 8"/>
          <p:cNvSpPr>
            <a:spLocks noGrp="1"/>
          </p:cNvSpPr>
          <p:nvPr>
            <p:ph type="ftr" sz="quarter" idx="11"/>
          </p:nvPr>
        </p:nvSpPr>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6032" y="1143000"/>
            <a:ext cx="2834640" cy="2377440"/>
          </a:xfrm>
        </p:spPr>
        <p:txBody>
          <a:bodyPr anchor="b">
            <a:normAutofit/>
          </a:bodyPr>
          <a:lstStyle>
            <a:lvl1pPr>
              <a:defRPr sz="32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3570644" y="767419"/>
            <a:ext cx="8115230" cy="5330952"/>
          </a:xfrm>
          <a:solidFill>
            <a:schemeClr val="bg1">
              <a:lumMod val="75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256032" y="3493008"/>
            <a:ext cx="2834640" cy="2322576"/>
          </a:xfrm>
        </p:spPr>
        <p:txBody>
          <a:bodyPr anchor="t">
            <a:normAutofit/>
          </a:bodyPr>
          <a:lstStyle>
            <a:lvl1pPr marL="0" indent="0">
              <a:lnSpc>
                <a:spcPct val="100000"/>
              </a:lnSpc>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132AC193-725A-40D3-A901-378EA177F878}" type="datetime1">
              <a:rPr lang="en-US" smtClean="0"/>
              <a:t>12/27/2022</a:t>
            </a:fld>
            <a:endParaRPr lang="en-US" dirty="0"/>
          </a:p>
        </p:txBody>
      </p:sp>
      <p:sp>
        <p:nvSpPr>
          <p:cNvPr id="9" name="Footer Placeholder 8"/>
          <p:cNvSpPr>
            <a:spLocks noGrp="1"/>
          </p:cNvSpPr>
          <p:nvPr>
            <p:ph type="ftr" sz="quarter" idx="11"/>
          </p:nvPr>
        </p:nvSpPr>
        <p:spPr>
          <a:xfrm>
            <a:off x="3499101" y="6356350"/>
            <a:ext cx="5911517" cy="365125"/>
          </a:xfrm>
        </p:spPr>
        <p:txBody>
          <a:bodyPr/>
          <a:lstStyle/>
          <a:p>
            <a:endParaRPr lang="en-US" dirty="0"/>
          </a:p>
        </p:txBody>
      </p:sp>
      <p:sp>
        <p:nvSpPr>
          <p:cNvPr id="10" name="Slide Number Placeholder 9"/>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758952"/>
            <a:ext cx="3443590" cy="5330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252919" y="1123837"/>
            <a:ext cx="2947482" cy="46011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8" name="Rectangle 37"/>
          <p:cNvSpPr/>
          <p:nvPr/>
        </p:nvSpPr>
        <p:spPr>
          <a:xfrm>
            <a:off x="11815864" y="758952"/>
            <a:ext cx="384048" cy="5330952"/>
          </a:xfrm>
          <a:prstGeom prst="rect">
            <a:avLst/>
          </a:prstGeom>
          <a:solidFill>
            <a:srgbClr val="C8C8C8">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Text Placeholder 2"/>
          <p:cNvSpPr>
            <a:spLocks noGrp="1"/>
          </p:cNvSpPr>
          <p:nvPr>
            <p:ph type="body" idx="1"/>
          </p:nvPr>
        </p:nvSpPr>
        <p:spPr>
          <a:xfrm>
            <a:off x="3869268" y="864108"/>
            <a:ext cx="7315200" cy="5120640"/>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262465" y="6356350"/>
            <a:ext cx="2743200"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fld id="{6BBB0C0E-FA45-4CF1-B40C-8DC5F10681E8}" type="datetime1">
              <a:rPr lang="en-US" smtClean="0"/>
              <a:t>12/27/2022</a:t>
            </a:fld>
            <a:endParaRPr lang="en-US" dirty="0"/>
          </a:p>
        </p:txBody>
      </p:sp>
      <p:sp>
        <p:nvSpPr>
          <p:cNvPr id="5" name="Footer Placeholder 4"/>
          <p:cNvSpPr>
            <a:spLocks noGrp="1"/>
          </p:cNvSpPr>
          <p:nvPr>
            <p:ph type="ftr" sz="quarter" idx="3"/>
          </p:nvPr>
        </p:nvSpPr>
        <p:spPr>
          <a:xfrm>
            <a:off x="3869268" y="6356350"/>
            <a:ext cx="5911517" cy="365125"/>
          </a:xfrm>
          <a:prstGeom prst="rect">
            <a:avLst/>
          </a:prstGeom>
        </p:spPr>
        <p:txBody>
          <a:bodyPr vert="horz" lIns="91440" tIns="45720" rIns="91440" bIns="45720" rtlCol="0" anchor="ctr"/>
          <a:lstStyle>
            <a:lvl1pPr algn="l">
              <a:defRPr sz="1100">
                <a:solidFill>
                  <a:schemeClr val="tx1">
                    <a:lumMod val="50000"/>
                    <a:lumOff val="50000"/>
                  </a:schemeClr>
                </a:solidFill>
              </a:defRPr>
            </a:lvl1pPr>
          </a:lstStyle>
          <a:p>
            <a:endParaRPr lang="en-US" dirty="0"/>
          </a:p>
        </p:txBody>
      </p:sp>
      <p:sp>
        <p:nvSpPr>
          <p:cNvPr id="6" name="Slide Number Placeholder 5"/>
          <p:cNvSpPr>
            <a:spLocks noGrp="1"/>
          </p:cNvSpPr>
          <p:nvPr>
            <p:ph type="sldNum" sz="quarter" idx="4"/>
          </p:nvPr>
        </p:nvSpPr>
        <p:spPr>
          <a:xfrm>
            <a:off x="10634135" y="6356350"/>
            <a:ext cx="1530927" cy="365125"/>
          </a:xfrm>
          <a:prstGeom prst="rect">
            <a:avLst/>
          </a:prstGeom>
        </p:spPr>
        <p:txBody>
          <a:bodyPr vert="horz" lIns="91440" tIns="45720" rIns="91440" bIns="45720" rtlCol="0" anchor="ctr"/>
          <a:lstStyle>
            <a:lvl1pPr algn="r">
              <a:defRPr sz="1200" b="1">
                <a:solidFill>
                  <a:schemeClr val="accent1"/>
                </a:solidFill>
              </a:defRPr>
            </a:lvl1pPr>
          </a:lstStyle>
          <a:p>
            <a:fld id="{4FAB73BC-B049-4115-A692-8D63A059BFB8}"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hf hdr="0" ftr="0" dt="0"/>
  <p:txStyles>
    <p:titleStyle>
      <a:lvl1pPr algn="l" defTabSz="914400" rtl="0" eaLnBrk="1" latinLnBrk="0" hangingPunct="1">
        <a:lnSpc>
          <a:spcPct val="90000"/>
        </a:lnSpc>
        <a:spcBef>
          <a:spcPct val="0"/>
        </a:spcBef>
        <a:buNone/>
        <a:defRPr sz="3600" kern="1200" spc="-60" baseline="0">
          <a:solidFill>
            <a:srgbClr val="FFFFFF"/>
          </a:solid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800" kern="1200">
          <a:solidFill>
            <a:schemeClr val="tx1">
              <a:lumMod val="65000"/>
              <a:lumOff val="35000"/>
            </a:schemeClr>
          </a:solidFill>
          <a:latin typeface="+mn-lt"/>
          <a:ea typeface="+mn-ea"/>
          <a:cs typeface="+mn-cs"/>
        </a:defRPr>
      </a:lvl2pPr>
      <a:lvl3pPr marL="11430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600" kern="1200">
          <a:solidFill>
            <a:schemeClr val="tx1">
              <a:lumMod val="65000"/>
              <a:lumOff val="35000"/>
            </a:schemeClr>
          </a:solidFill>
          <a:latin typeface="+mn-lt"/>
          <a:ea typeface="+mn-ea"/>
          <a:cs typeface="+mn-cs"/>
        </a:defRPr>
      </a:lvl3pPr>
      <a:lvl4pPr marL="16002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4pPr>
      <a:lvl5pPr marL="2057400" indent="-18288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8pPr>
      <a:lvl9pPr marL="3886200" indent="-228600" algn="l" defTabSz="914400" rtl="0" eaLnBrk="1" latinLnBrk="0" hangingPunct="1">
        <a:lnSpc>
          <a:spcPct val="90000"/>
        </a:lnSpc>
        <a:spcBef>
          <a:spcPts val="250"/>
        </a:spcBef>
        <a:spcAft>
          <a:spcPts val="250"/>
        </a:spcAft>
        <a:buClr>
          <a:schemeClr val="accent1"/>
        </a:buClr>
        <a:buFont typeface="Wingdings 2" pitchFamily="18" charset="2"/>
        <a:buChar char=""/>
        <a:defRPr sz="14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png"/><Relationship Id="rId5" Type="http://schemas.microsoft.com/office/2007/relationships/hdphoto" Target="../media/hdphoto1.wdp"/><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diagramQuickStyle" Target="../diagrams/quickStyle1.xml"/><Relationship Id="rId13" Type="http://schemas.openxmlformats.org/officeDocument/2006/relationships/image" Target="../media/image7.jpeg"/><Relationship Id="rId3" Type="http://schemas.openxmlformats.org/officeDocument/2006/relationships/image" Target="../media/image1.png"/><Relationship Id="rId7" Type="http://schemas.openxmlformats.org/officeDocument/2006/relationships/diagramLayout" Target="../diagrams/layout1.xml"/><Relationship Id="rId12" Type="http://schemas.openxmlformats.org/officeDocument/2006/relationships/image" Target="../media/image25.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Data" Target="../diagrams/data1.xml"/><Relationship Id="rId11" Type="http://schemas.openxmlformats.org/officeDocument/2006/relationships/image" Target="../media/image24.png"/><Relationship Id="rId5" Type="http://schemas.microsoft.com/office/2007/relationships/hdphoto" Target="../media/hdphoto2.wdp"/><Relationship Id="rId10" Type="http://schemas.microsoft.com/office/2007/relationships/diagramDrawing" Target="../diagrams/drawing1.xml"/><Relationship Id="rId4" Type="http://schemas.openxmlformats.org/officeDocument/2006/relationships/image" Target="../media/image23.png"/><Relationship Id="rId9" Type="http://schemas.openxmlformats.org/officeDocument/2006/relationships/diagramColors" Target="../diagrams/colors1.xml"/><Relationship Id="rId1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7.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png"/></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2.jpg"/><Relationship Id="rId7" Type="http://schemas.openxmlformats.org/officeDocument/2006/relationships/image" Target="../media/image5.jpeg"/><Relationship Id="rId12"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fif"/><Relationship Id="rId11" Type="http://schemas.openxmlformats.org/officeDocument/2006/relationships/image" Target="../media/image9.jpeg"/><Relationship Id="rId5" Type="http://schemas.openxmlformats.org/officeDocument/2006/relationships/image" Target="../media/image3.jpg"/><Relationship Id="rId10" Type="http://schemas.openxmlformats.org/officeDocument/2006/relationships/image" Target="../media/image8.jpeg"/><Relationship Id="rId4" Type="http://schemas.openxmlformats.org/officeDocument/2006/relationships/image" Target="../media/image1.png"/><Relationship Id="rId9"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
          <p:cNvSpPr txBox="1">
            <a:spLocks noGrp="1"/>
          </p:cNvSpPr>
          <p:nvPr>
            <p:ph type="ctrTitle"/>
          </p:nvPr>
        </p:nvSpPr>
        <p:spPr>
          <a:xfrm>
            <a:off x="1069847" y="1298448"/>
            <a:ext cx="7501497" cy="3255264"/>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FFFFFF"/>
              </a:buClr>
              <a:buSzPts val="3600"/>
              <a:buFont typeface="Tahoma"/>
              <a:buNone/>
            </a:pPr>
            <a:r>
              <a:rPr lang="en-US" sz="3600" b="1" dirty="0">
                <a:latin typeface="Tahoma"/>
                <a:ea typeface="Tahoma"/>
                <a:cs typeface="Tahoma"/>
                <a:sym typeface="Tahoma"/>
              </a:rPr>
              <a:t>Training of Core Trainers on </a:t>
            </a:r>
            <a:br>
              <a:rPr lang="en-US" sz="3600" b="1" dirty="0">
                <a:latin typeface="Tahoma"/>
                <a:ea typeface="Tahoma"/>
                <a:cs typeface="Tahoma"/>
                <a:sym typeface="Tahoma"/>
              </a:rPr>
            </a:br>
            <a:r>
              <a:rPr lang="en-US" sz="3600" b="1" dirty="0">
                <a:latin typeface="Tahoma"/>
                <a:ea typeface="Tahoma"/>
                <a:cs typeface="Tahoma"/>
                <a:sym typeface="Tahoma"/>
              </a:rPr>
              <a:t>Clinical Practice Guidelines (CPG) </a:t>
            </a:r>
            <a:br>
              <a:rPr lang="en-US" sz="3600" dirty="0">
                <a:latin typeface="Calibri"/>
                <a:ea typeface="Calibri"/>
                <a:cs typeface="Calibri"/>
                <a:sym typeface="Calibri"/>
              </a:rPr>
            </a:br>
            <a:r>
              <a:rPr lang="en-US" sz="3600" b="1" dirty="0">
                <a:latin typeface="Tahoma"/>
                <a:ea typeface="Tahoma"/>
                <a:cs typeface="Tahoma"/>
                <a:sym typeface="Tahoma"/>
              </a:rPr>
              <a:t>Management of E-Cigarette or Vaping Product Use-Associated Lung Injury (EVALI)</a:t>
            </a:r>
            <a:endParaRPr sz="3600" dirty="0"/>
          </a:p>
        </p:txBody>
      </p:sp>
      <p:sp>
        <p:nvSpPr>
          <p:cNvPr id="93" name="Google Shape;93;p1"/>
          <p:cNvSpPr txBox="1">
            <a:spLocks noGrp="1"/>
          </p:cNvSpPr>
          <p:nvPr>
            <p:ph type="subTitle" idx="1"/>
          </p:nvPr>
        </p:nvSpPr>
        <p:spPr>
          <a:xfrm>
            <a:off x="1100015" y="4670246"/>
            <a:ext cx="7315200" cy="91440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SzPts val="6000"/>
              <a:buNone/>
            </a:pPr>
            <a:r>
              <a:rPr lang="en-MY" sz="6000" b="1" dirty="0"/>
              <a:t>Vaping History</a:t>
            </a:r>
            <a:endParaRPr sz="6000" b="1" dirty="0"/>
          </a:p>
        </p:txBody>
      </p:sp>
      <p:pic>
        <p:nvPicPr>
          <p:cNvPr id="94" name="Google Shape;94;p1"/>
          <p:cNvPicPr preferRelativeResize="0"/>
          <p:nvPr/>
        </p:nvPicPr>
        <p:blipFill rotWithShape="1">
          <a:blip r:embed="rId3">
            <a:alphaModFix/>
          </a:blip>
          <a:srcRect/>
          <a:stretch/>
        </p:blipFill>
        <p:spPr>
          <a:xfrm>
            <a:off x="9273309" y="2359700"/>
            <a:ext cx="2919725" cy="4495005"/>
          </a:xfrm>
          <a:prstGeom prst="rect">
            <a:avLst/>
          </a:prstGeom>
          <a:noFill/>
          <a:ln>
            <a:noFill/>
          </a:ln>
        </p:spPr>
      </p:pic>
      <p:sp>
        <p:nvSpPr>
          <p:cNvPr id="95" name="Google Shape;95;p1"/>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E-cigarette </a:t>
            </a:r>
            <a:br>
              <a:rPr lang="en-US" b="1" dirty="0"/>
            </a:br>
            <a:r>
              <a:rPr lang="en-US" b="1" dirty="0"/>
              <a:t>(E-cig) liquid</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5162"/>
          <a:stretch/>
        </p:blipFill>
        <p:spPr>
          <a:xfrm>
            <a:off x="3408571" y="755374"/>
            <a:ext cx="8421479" cy="5338733"/>
          </a:xfrm>
          <a:prstGeom prst="rect">
            <a:avLst/>
          </a:prstGeom>
        </p:spPr>
      </p:pic>
      <p:sp>
        <p:nvSpPr>
          <p:cNvPr id="8" name="Rectangle 7"/>
          <p:cNvSpPr/>
          <p:nvPr/>
        </p:nvSpPr>
        <p:spPr>
          <a:xfrm>
            <a:off x="6813537" y="1023291"/>
            <a:ext cx="2925801" cy="769441"/>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4400" kern="1200" dirty="0">
                <a:ln w="0"/>
                <a:solidFill>
                  <a:srgbClr val="002060"/>
                </a:solidFill>
                <a:effectLst>
                  <a:glow rad="127000">
                    <a:prstClr val="white"/>
                  </a:glow>
                  <a:outerShdw blurRad="38100" dist="19050" dir="2700000" algn="tl" rotWithShape="0">
                    <a:prstClr val="black">
                      <a:alpha val="40000"/>
                    </a:prstClr>
                  </a:outerShdw>
                </a:effectLst>
                <a:latin typeface="a Ambang Resesi" panose="02000503000000000000" pitchFamily="2" charset="0"/>
                <a:ea typeface="+mn-ea"/>
                <a:cs typeface="+mn-cs"/>
              </a:rPr>
              <a:t>BASIC </a:t>
            </a:r>
            <a:r>
              <a:rPr kumimoji="0" lang="en-US" sz="4400" b="0" i="0" u="none" strike="noStrike" kern="1200" cap="none" spc="0" normalizeH="0" baseline="0" noProof="0" dirty="0">
                <a:ln w="0"/>
                <a:solidFill>
                  <a:srgbClr val="002060"/>
                </a:solidFill>
                <a:effectLst>
                  <a:glow rad="127000">
                    <a:prstClr val="white"/>
                  </a:glow>
                  <a:outerShdw blurRad="38100" dist="19050" dir="2700000" algn="tl" rotWithShape="0">
                    <a:prstClr val="black">
                      <a:alpha val="40000"/>
                    </a:prstClr>
                  </a:outerShdw>
                </a:effectLst>
                <a:uLnTx/>
                <a:uFillTx/>
                <a:latin typeface="a Ambang Resesi" panose="02000503000000000000" pitchFamily="2" charset="0"/>
                <a:ea typeface="+mn-ea"/>
                <a:cs typeface="+mn-cs"/>
              </a:rPr>
              <a:t>CONTENT</a:t>
            </a:r>
          </a:p>
        </p:txBody>
      </p:sp>
      <p:pic>
        <p:nvPicPr>
          <p:cNvPr id="9" name="Picture 8"/>
          <p:cNvPicPr>
            <a:picLocks noChangeAspect="1"/>
          </p:cNvPicPr>
          <p:nvPr/>
        </p:nvPicPr>
        <p:blipFill rotWithShape="1">
          <a:blip r:embed="rId4">
            <a:extLst>
              <a:ext uri="{BEBA8EAE-BF5A-486C-A8C5-ECC9F3942E4B}">
                <a14:imgProps xmlns:a14="http://schemas.microsoft.com/office/drawing/2010/main">
                  <a14:imgLayer r:embed="rId5">
                    <a14:imgEffect>
                      <a14:artisticPaintBrush/>
                    </a14:imgEffect>
                  </a14:imgLayer>
                </a14:imgProps>
              </a:ext>
              <a:ext uri="{28A0092B-C50C-407E-A947-70E740481C1C}">
                <a14:useLocalDpi xmlns:a14="http://schemas.microsoft.com/office/drawing/2010/main" val="0"/>
              </a:ext>
            </a:extLst>
          </a:blip>
          <a:srcRect l="26510"/>
          <a:stretch/>
        </p:blipFill>
        <p:spPr>
          <a:xfrm>
            <a:off x="3200401" y="2736855"/>
            <a:ext cx="4664464" cy="3567302"/>
          </a:xfrm>
          <a:prstGeom prst="rect">
            <a:avLst/>
          </a:prstGeom>
          <a:effectLst>
            <a:softEdge rad="1104900"/>
          </a:effectLst>
        </p:spPr>
      </p:pic>
      <p:sp>
        <p:nvSpPr>
          <p:cNvPr id="10" name="Rectangle 9"/>
          <p:cNvSpPr/>
          <p:nvPr/>
        </p:nvSpPr>
        <p:spPr>
          <a:xfrm>
            <a:off x="7117286" y="2256460"/>
            <a:ext cx="6148041" cy="2062103"/>
          </a:xfrm>
          <a:prstGeom prst="rect">
            <a:avLst/>
          </a:prstGeom>
          <a:noFill/>
          <a:effectLst>
            <a:outerShdw blurRad="50800" dist="38100" dir="5400000" algn="t" rotWithShape="0">
              <a:prstClr val="black">
                <a:alpha val="40000"/>
              </a:prstClr>
            </a:outerShdw>
          </a:effectLst>
        </p:spPr>
        <p:txBody>
          <a:bodyPr wrap="square" lIns="91440" tIns="45720" rIns="91440" bIns="45720">
            <a:spAutoFit/>
          </a:bodyPr>
          <a:lstStyle/>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w="0"/>
                <a:solidFill>
                  <a:prstClr val="white"/>
                </a:solidFill>
                <a:effectLst/>
                <a:uLnTx/>
                <a:uFillTx/>
                <a:latin typeface="Arial Rounded MT Bold" panose="020F0704030504030204" pitchFamily="34" charset="0"/>
                <a:ea typeface="+mn-ea"/>
                <a:cs typeface="+mn-cs"/>
              </a:rPr>
              <a:t>Nicotine</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w="0"/>
                <a:solidFill>
                  <a:prstClr val="white"/>
                </a:solidFill>
                <a:effectLst/>
                <a:uLnTx/>
                <a:uFillTx/>
                <a:latin typeface="Arial Rounded MT Bold" panose="020F0704030504030204" pitchFamily="34" charset="0"/>
                <a:ea typeface="+mn-ea"/>
                <a:cs typeface="+mn-cs"/>
              </a:rPr>
              <a:t>Propylene Glycol</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200" b="0" i="0" u="none" strike="noStrike" kern="1200" cap="none" spc="0" normalizeH="0" baseline="0" noProof="0" dirty="0">
                <a:ln w="0"/>
                <a:solidFill>
                  <a:prstClr val="white"/>
                </a:solidFill>
                <a:effectLst/>
                <a:uLnTx/>
                <a:uFillTx/>
                <a:latin typeface="Arial Rounded MT Bold" panose="020F0704030504030204" pitchFamily="34" charset="0"/>
                <a:ea typeface="+mn-ea"/>
                <a:cs typeface="+mn-cs"/>
              </a:rPr>
              <a:t>Vegetable </a:t>
            </a:r>
            <a:r>
              <a:rPr kumimoji="0" lang="en-US" sz="3200" b="0" i="0" u="none" strike="noStrike" kern="1200" cap="none" spc="0" normalizeH="0" baseline="0" noProof="0" dirty="0" err="1">
                <a:ln w="0"/>
                <a:solidFill>
                  <a:prstClr val="white"/>
                </a:solidFill>
                <a:effectLst/>
                <a:uLnTx/>
                <a:uFillTx/>
                <a:latin typeface="Arial Rounded MT Bold" panose="020F0704030504030204" pitchFamily="34" charset="0"/>
                <a:ea typeface="+mn-ea"/>
                <a:cs typeface="+mn-cs"/>
              </a:rPr>
              <a:t>Glycerine</a:t>
            </a:r>
            <a:r>
              <a:rPr kumimoji="0" lang="en-US" sz="3200" b="0" i="0" u="none" strike="noStrike" kern="1200" cap="none" spc="0" normalizeH="0" baseline="0" noProof="0" dirty="0">
                <a:ln w="0"/>
                <a:solidFill>
                  <a:prstClr val="white"/>
                </a:solidFill>
                <a:effectLst/>
                <a:uLnTx/>
                <a:uFillTx/>
                <a:latin typeface="Arial Rounded MT Bold" panose="020F0704030504030204" pitchFamily="34" charset="0"/>
                <a:ea typeface="+mn-ea"/>
                <a:cs typeface="+mn-cs"/>
              </a:rPr>
              <a:t> </a:t>
            </a:r>
          </a:p>
          <a:p>
            <a:pPr marL="514350" marR="0" lvl="0" indent="-514350" algn="l" defTabSz="914400" rtl="0" eaLnBrk="1" fontAlgn="auto" latinLnBrk="0" hangingPunct="1">
              <a:lnSpc>
                <a:spcPct val="100000"/>
              </a:lnSpc>
              <a:spcBef>
                <a:spcPts val="0"/>
              </a:spcBef>
              <a:spcAft>
                <a:spcPts val="0"/>
              </a:spcAft>
              <a:buClrTx/>
              <a:buSzTx/>
              <a:buFont typeface="+mj-lt"/>
              <a:buAutoNum type="arabicPeriod"/>
              <a:tabLst/>
              <a:defRPr/>
            </a:pPr>
            <a:r>
              <a:rPr kumimoji="0" lang="en-US" sz="3200" b="0" i="0" u="none" strike="noStrike" kern="1200" cap="none" spc="0" normalizeH="0" baseline="0" noProof="0" dirty="0" err="1">
                <a:ln w="0"/>
                <a:solidFill>
                  <a:prstClr val="white"/>
                </a:solidFill>
                <a:effectLst/>
                <a:uLnTx/>
                <a:uFillTx/>
                <a:latin typeface="Arial Rounded MT Bold" panose="020F0704030504030204" pitchFamily="34" charset="0"/>
                <a:ea typeface="+mn-ea"/>
                <a:cs typeface="+mn-cs"/>
              </a:rPr>
              <a:t>Flavour</a:t>
            </a:r>
            <a:endParaRPr kumimoji="0" lang="en-US" sz="3200" b="0" i="0" u="none" strike="noStrike" kern="1200" cap="none" spc="0" normalizeH="0" baseline="0" noProof="0" dirty="0">
              <a:ln w="0"/>
              <a:solidFill>
                <a:prstClr val="white"/>
              </a:solidFill>
              <a:effectLst/>
              <a:uLnTx/>
              <a:uFillTx/>
              <a:latin typeface="Arial Rounded MT Bold" panose="020F0704030504030204" pitchFamily="34" charset="0"/>
              <a:ea typeface="+mn-ea"/>
              <a:cs typeface="+mn-cs"/>
            </a:endParaRPr>
          </a:p>
        </p:txBody>
      </p:sp>
      <p:pic>
        <p:nvPicPr>
          <p:cNvPr id="111" name="Google Shape;111;p3"/>
          <p:cNvPicPr preferRelativeResize="0"/>
          <p:nvPr/>
        </p:nvPicPr>
        <p:blipFill rotWithShape="1">
          <a:blip r:embed="rId6">
            <a:alphaModFix/>
          </a:blip>
          <a:srcRect/>
          <a:stretch/>
        </p:blipFill>
        <p:spPr>
          <a:xfrm>
            <a:off x="10779283" y="5214913"/>
            <a:ext cx="1050767" cy="1617687"/>
          </a:xfrm>
          <a:prstGeom prst="rect">
            <a:avLst/>
          </a:prstGeom>
          <a:noFill/>
          <a:ln>
            <a:noFill/>
          </a:ln>
        </p:spPr>
      </p:pic>
    </p:spTree>
    <p:extLst>
      <p:ext uri="{BB962C8B-B14F-4D97-AF65-F5344CB8AC3E}">
        <p14:creationId xmlns:p14="http://schemas.microsoft.com/office/powerpoint/2010/main" val="39778646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Law &amp; legislation for e-cigarette</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pic>
        <p:nvPicPr>
          <p:cNvPr id="7" name="Picture 24">
            <a:extLst>
              <a:ext uri="{FF2B5EF4-FFF2-40B4-BE49-F238E27FC236}">
                <a16:creationId xmlns:a16="http://schemas.microsoft.com/office/drawing/2014/main" id="{2371C4C6-1AEE-4055-B9A5-36C00B435BC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2000" b="96667" l="4211" r="89474"/>
                    </a14:imgEffect>
                  </a14:imgLayer>
                </a14:imgProps>
              </a:ext>
              <a:ext uri="{28A0092B-C50C-407E-A947-70E740481C1C}">
                <a14:useLocalDpi xmlns:a14="http://schemas.microsoft.com/office/drawing/2010/main" val="0"/>
              </a:ext>
            </a:extLst>
          </a:blip>
          <a:srcRect/>
          <a:stretch>
            <a:fillRect/>
          </a:stretch>
        </p:blipFill>
        <p:spPr bwMode="auto">
          <a:xfrm>
            <a:off x="6116956" y="4829491"/>
            <a:ext cx="995327" cy="1114266"/>
          </a:xfrm>
          <a:prstGeom prst="rect">
            <a:avLst/>
          </a:prstGeom>
          <a:solidFill>
            <a:schemeClr val="bg1"/>
          </a:solidFill>
          <a:ln>
            <a:noFill/>
          </a:ln>
        </p:spPr>
      </p:pic>
      <p:graphicFrame>
        <p:nvGraphicFramePr>
          <p:cNvPr id="8" name="Content Placeholder 5"/>
          <p:cNvGraphicFramePr>
            <a:graphicFrameLocks/>
          </p:cNvGraphicFramePr>
          <p:nvPr/>
        </p:nvGraphicFramePr>
        <p:xfrm>
          <a:off x="4027479" y="761392"/>
          <a:ext cx="6567308" cy="3578781"/>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pic>
        <p:nvPicPr>
          <p:cNvPr id="9" name="Picture 5" descr="http://i.kinja-img.com/gawker-media/image/upload/s--SZvk5yNe--/c_fit,fl_progressive,q_80,w_636/xuaeyexyefy4pajh4jol.jpg">
            <a:extLst>
              <a:ext uri="{FF2B5EF4-FFF2-40B4-BE49-F238E27FC236}">
                <a16:creationId xmlns:a16="http://schemas.microsoft.com/office/drawing/2014/main" id="{07BC9330-1346-4DD3-889D-B4B73F300156}"/>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039287" y="4857987"/>
            <a:ext cx="1077753" cy="1057275"/>
          </a:xfrm>
          <a:prstGeom prst="rect">
            <a:avLst/>
          </a:prstGeom>
          <a:solidFill>
            <a:schemeClr val="bg1"/>
          </a:solidFill>
          <a:ln>
            <a:noFill/>
          </a:ln>
        </p:spPr>
      </p:pic>
      <p:pic>
        <p:nvPicPr>
          <p:cNvPr id="10" name="Picture 2" descr="Image result for nanoStick vape">
            <a:extLst>
              <a:ext uri="{FF2B5EF4-FFF2-40B4-BE49-F238E27FC236}">
                <a16:creationId xmlns:a16="http://schemas.microsoft.com/office/drawing/2014/main" id="{7053F019-2DD7-4821-B109-6FE8D5B96518}"/>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20998" y="4632802"/>
            <a:ext cx="1504304" cy="1068863"/>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3694238" y="1930400"/>
            <a:ext cx="2325562" cy="3052116"/>
          </a:xfrm>
          <a:prstGeom prst="rect">
            <a:avLst/>
          </a:prstGeom>
          <a:noFill/>
          <a:ln w="34925">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sz="1350"/>
          </a:p>
        </p:txBody>
      </p:sp>
      <p:sp>
        <p:nvSpPr>
          <p:cNvPr id="12" name="Rectangle 11"/>
          <p:cNvSpPr/>
          <p:nvPr/>
        </p:nvSpPr>
        <p:spPr>
          <a:xfrm>
            <a:off x="3869268" y="4996966"/>
            <a:ext cx="1770728" cy="284693"/>
          </a:xfrm>
          <a:prstGeom prst="rect">
            <a:avLst/>
          </a:prstGeom>
          <a:noFill/>
        </p:spPr>
        <p:txBody>
          <a:bodyPr wrap="square" lIns="68580" tIns="34290" rIns="68580" bIns="34290">
            <a:spAutoFit/>
          </a:bodyPr>
          <a:lstStyle/>
          <a:p>
            <a:pPr algn="ctr"/>
            <a:r>
              <a:rPr lang="en-US" dirty="0">
                <a:ln w="0"/>
                <a:solidFill>
                  <a:schemeClr val="tx1">
                    <a:lumMod val="50000"/>
                  </a:schemeClr>
                </a:solidFill>
                <a:effectLst>
                  <a:outerShdw blurRad="38100" dist="19050" dir="2700000" algn="tl" rotWithShape="0">
                    <a:schemeClr val="dk1">
                      <a:alpha val="40000"/>
                    </a:schemeClr>
                  </a:outerShdw>
                </a:effectLst>
              </a:rPr>
              <a:t>CTPR 2004</a:t>
            </a:r>
          </a:p>
        </p:txBody>
      </p:sp>
      <p:sp>
        <p:nvSpPr>
          <p:cNvPr id="13" name="TextBox 12"/>
          <p:cNvSpPr txBox="1"/>
          <p:nvPr/>
        </p:nvSpPr>
        <p:spPr>
          <a:xfrm>
            <a:off x="3694238" y="5251763"/>
            <a:ext cx="2132315" cy="553998"/>
          </a:xfrm>
          <a:prstGeom prst="rect">
            <a:avLst/>
          </a:prstGeom>
          <a:solidFill>
            <a:schemeClr val="accent4">
              <a:lumMod val="20000"/>
              <a:lumOff val="80000"/>
            </a:schemeClr>
          </a:solidFill>
          <a:ln w="25400">
            <a:solidFill>
              <a:schemeClr val="tx1">
                <a:lumMod val="50000"/>
              </a:schemeClr>
            </a:solidFill>
            <a:prstDash val="sysDash"/>
          </a:ln>
        </p:spPr>
        <p:txBody>
          <a:bodyPr wrap="none" rtlCol="0">
            <a:spAutoFit/>
          </a:bodyPr>
          <a:lstStyle/>
          <a:p>
            <a:r>
              <a:rPr lang="en-US" sz="1500" b="1" dirty="0">
                <a:solidFill>
                  <a:schemeClr val="tx1">
                    <a:lumMod val="50000"/>
                  </a:schemeClr>
                </a:solidFill>
              </a:rPr>
              <a:t>Electronic Device: </a:t>
            </a:r>
          </a:p>
          <a:p>
            <a:pPr lvl="0"/>
            <a:r>
              <a:rPr lang="en-US" sz="1500" b="1" dirty="0">
                <a:solidFill>
                  <a:schemeClr val="tx1">
                    <a:lumMod val="50000"/>
                  </a:schemeClr>
                </a:solidFill>
              </a:rPr>
              <a:t>(HS Code 8543.70.90)</a:t>
            </a:r>
          </a:p>
        </p:txBody>
      </p:sp>
      <p:pic>
        <p:nvPicPr>
          <p:cNvPr id="14" name="Picture 2" descr="Image result for Iqos ">
            <a:extLst>
              <a:ext uri="{FF2B5EF4-FFF2-40B4-BE49-F238E27FC236}">
                <a16:creationId xmlns:a16="http://schemas.microsoft.com/office/drawing/2014/main" id="{B5839F88-9B36-453C-A6B7-2FD1C5EA503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64375" y="3734416"/>
            <a:ext cx="1208148" cy="12481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descr="Image result for Glo">
            <a:extLst>
              <a:ext uri="{FF2B5EF4-FFF2-40B4-BE49-F238E27FC236}">
                <a16:creationId xmlns:a16="http://schemas.microsoft.com/office/drawing/2014/main" id="{5D00FE4A-2471-4AB2-84A4-84551D575190}"/>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869268" y="2414958"/>
            <a:ext cx="995028" cy="1355191"/>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15"/>
          <p:cNvSpPr/>
          <p:nvPr/>
        </p:nvSpPr>
        <p:spPr>
          <a:xfrm>
            <a:off x="6137537" y="3359624"/>
            <a:ext cx="3911012" cy="2710975"/>
          </a:xfrm>
          <a:prstGeom prst="rect">
            <a:avLst/>
          </a:prstGeom>
          <a:noFill/>
          <a:ln w="349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sz="1350"/>
          </a:p>
        </p:txBody>
      </p:sp>
      <p:sp>
        <p:nvSpPr>
          <p:cNvPr id="17" name="Rectangle 16"/>
          <p:cNvSpPr/>
          <p:nvPr/>
        </p:nvSpPr>
        <p:spPr>
          <a:xfrm>
            <a:off x="9838733" y="464223"/>
            <a:ext cx="1754421" cy="530915"/>
          </a:xfrm>
          <a:prstGeom prst="rect">
            <a:avLst/>
          </a:prstGeom>
          <a:noFill/>
        </p:spPr>
        <p:txBody>
          <a:bodyPr wrap="square" lIns="68580" tIns="34290" rIns="68580" bIns="34290">
            <a:spAutoFit/>
          </a:bodyPr>
          <a:lstStyle/>
          <a:p>
            <a:pPr algn="ctr"/>
            <a:r>
              <a:rPr lang="en-US" sz="1500" dirty="0">
                <a:ln w="0"/>
                <a:solidFill>
                  <a:schemeClr val="tx1">
                    <a:lumMod val="50000"/>
                  </a:schemeClr>
                </a:solidFill>
                <a:effectLst>
                  <a:outerShdw blurRad="38100" dist="19050" dir="2700000" algn="tl" rotWithShape="0">
                    <a:schemeClr val="dk1">
                      <a:alpha val="40000"/>
                    </a:schemeClr>
                  </a:outerShdw>
                </a:effectLst>
              </a:rPr>
              <a:t>Contain Nicotine: </a:t>
            </a:r>
          </a:p>
          <a:p>
            <a:pPr algn="ctr"/>
            <a:r>
              <a:rPr lang="en-US" sz="1500" dirty="0">
                <a:ln w="0"/>
                <a:solidFill>
                  <a:schemeClr val="tx1">
                    <a:lumMod val="50000"/>
                  </a:schemeClr>
                </a:solidFill>
                <a:effectLst>
                  <a:outerShdw blurRad="38100" dist="19050" dir="2700000" algn="tl" rotWithShape="0">
                    <a:schemeClr val="dk1">
                      <a:alpha val="40000"/>
                    </a:schemeClr>
                  </a:outerShdw>
                </a:effectLst>
              </a:rPr>
              <a:t>Poison Act 1952 </a:t>
            </a:r>
          </a:p>
        </p:txBody>
      </p:sp>
      <p:sp>
        <p:nvSpPr>
          <p:cNvPr id="18" name="Rectangle 17"/>
          <p:cNvSpPr/>
          <p:nvPr/>
        </p:nvSpPr>
        <p:spPr>
          <a:xfrm>
            <a:off x="8133898" y="1244590"/>
            <a:ext cx="1757180" cy="300082"/>
          </a:xfrm>
          <a:prstGeom prst="rect">
            <a:avLst/>
          </a:prstGeom>
          <a:noFill/>
        </p:spPr>
        <p:txBody>
          <a:bodyPr wrap="square" lIns="68580" tIns="34290" rIns="68580" bIns="34290">
            <a:spAutoFit/>
          </a:bodyPr>
          <a:lstStyle/>
          <a:p>
            <a:pPr algn="ctr"/>
            <a:r>
              <a:rPr lang="en-US" sz="1500" dirty="0">
                <a:ln w="0"/>
                <a:solidFill>
                  <a:schemeClr val="tx1">
                    <a:lumMod val="50000"/>
                  </a:schemeClr>
                </a:solidFill>
                <a:effectLst>
                  <a:outerShdw blurRad="38100" dist="19050" dir="2700000" algn="tl" rotWithShape="0">
                    <a:schemeClr val="dk1">
                      <a:alpha val="40000"/>
                    </a:schemeClr>
                  </a:outerShdw>
                </a:effectLst>
              </a:rPr>
              <a:t>E-Cig (Liquid)</a:t>
            </a:r>
          </a:p>
        </p:txBody>
      </p:sp>
      <p:sp>
        <p:nvSpPr>
          <p:cNvPr id="19" name="Rectangle 18"/>
          <p:cNvSpPr/>
          <p:nvPr/>
        </p:nvSpPr>
        <p:spPr>
          <a:xfrm>
            <a:off x="9883351" y="1799946"/>
            <a:ext cx="1774129" cy="761747"/>
          </a:xfrm>
          <a:prstGeom prst="rect">
            <a:avLst/>
          </a:prstGeom>
          <a:noFill/>
        </p:spPr>
        <p:txBody>
          <a:bodyPr wrap="square" lIns="68580" tIns="34290" rIns="68580" bIns="34290">
            <a:spAutoFit/>
          </a:bodyPr>
          <a:lstStyle/>
          <a:p>
            <a:pPr algn="ctr"/>
            <a:r>
              <a:rPr lang="en-US" sz="1500" dirty="0">
                <a:ln w="0"/>
                <a:solidFill>
                  <a:schemeClr val="tx1">
                    <a:lumMod val="50000"/>
                  </a:schemeClr>
                </a:solidFill>
                <a:effectLst>
                  <a:outerShdw blurRad="38100" dist="19050" dir="2700000" algn="tl" rotWithShape="0">
                    <a:schemeClr val="dk1">
                      <a:alpha val="40000"/>
                    </a:schemeClr>
                  </a:outerShdw>
                </a:effectLst>
              </a:rPr>
              <a:t>Without Nicotine:</a:t>
            </a:r>
          </a:p>
          <a:p>
            <a:pPr algn="ctr"/>
            <a:r>
              <a:rPr lang="en-US" sz="1500" dirty="0">
                <a:ln w="0"/>
                <a:solidFill>
                  <a:schemeClr val="tx1">
                    <a:lumMod val="50000"/>
                  </a:schemeClr>
                </a:solidFill>
                <a:effectLst>
                  <a:outerShdw blurRad="38100" dist="19050" dir="2700000" algn="tl" rotWithShape="0">
                    <a:schemeClr val="dk1">
                      <a:alpha val="40000"/>
                    </a:schemeClr>
                  </a:outerShdw>
                </a:effectLst>
              </a:rPr>
              <a:t>Regulated under New Act </a:t>
            </a:r>
          </a:p>
        </p:txBody>
      </p:sp>
      <p:cxnSp>
        <p:nvCxnSpPr>
          <p:cNvPr id="20" name="Straight Connector 19"/>
          <p:cNvCxnSpPr/>
          <p:nvPr/>
        </p:nvCxnSpPr>
        <p:spPr>
          <a:xfrm>
            <a:off x="9685021" y="1410795"/>
            <a:ext cx="86061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0550266" y="1358900"/>
            <a:ext cx="0" cy="441046"/>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cxnSpLocks/>
          </p:cNvCxnSpPr>
          <p:nvPr/>
        </p:nvCxnSpPr>
        <p:spPr>
          <a:xfrm flipH="1" flipV="1">
            <a:off x="10545633" y="1060450"/>
            <a:ext cx="11580" cy="35034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3806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MY" b="1" dirty="0"/>
              <a:t>History of vaping</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pic>
        <p:nvPicPr>
          <p:cNvPr id="3" name="Picture 2">
            <a:extLst>
              <a:ext uri="{FF2B5EF4-FFF2-40B4-BE49-F238E27FC236}">
                <a16:creationId xmlns:a16="http://schemas.microsoft.com/office/drawing/2014/main" id="{5A5A7833-5077-4EBF-A5AA-290F64837CD6}"/>
              </a:ext>
            </a:extLst>
          </p:cNvPr>
          <p:cNvPicPr>
            <a:picLocks noChangeAspect="1"/>
          </p:cNvPicPr>
          <p:nvPr/>
        </p:nvPicPr>
        <p:blipFill>
          <a:blip r:embed="rId3"/>
          <a:stretch>
            <a:fillRect/>
          </a:stretch>
        </p:blipFill>
        <p:spPr>
          <a:xfrm>
            <a:off x="3632483" y="1003766"/>
            <a:ext cx="8053703" cy="4947844"/>
          </a:xfrm>
          <a:prstGeom prst="rect">
            <a:avLst/>
          </a:prstGeom>
        </p:spPr>
      </p:pic>
      <p:pic>
        <p:nvPicPr>
          <p:cNvPr id="111" name="Google Shape;111;p3"/>
          <p:cNvPicPr preferRelativeResize="0"/>
          <p:nvPr/>
        </p:nvPicPr>
        <p:blipFill rotWithShape="1">
          <a:blip r:embed="rId4">
            <a:alphaModFix/>
          </a:blip>
          <a:srcRect/>
          <a:stretch/>
        </p:blipFill>
        <p:spPr>
          <a:xfrm>
            <a:off x="10769733" y="5273964"/>
            <a:ext cx="1050767" cy="1617687"/>
          </a:xfrm>
          <a:prstGeom prst="rect">
            <a:avLst/>
          </a:prstGeom>
          <a:noFill/>
          <a:ln>
            <a:noFill/>
          </a:ln>
        </p:spPr>
      </p:pic>
    </p:spTree>
    <p:extLst>
      <p:ext uri="{BB962C8B-B14F-4D97-AF65-F5344CB8AC3E}">
        <p14:creationId xmlns:p14="http://schemas.microsoft.com/office/powerpoint/2010/main" val="1470973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p:cNvPicPr>
            <a:picLocks noChangeAspect="1"/>
          </p:cNvPicPr>
          <p:nvPr/>
        </p:nvPicPr>
        <p:blipFill rotWithShape="1">
          <a:blip r:embed="rId3"/>
          <a:srcRect l="35935" t="18582" r="33222" b="6129"/>
          <a:stretch/>
        </p:blipFill>
        <p:spPr>
          <a:xfrm>
            <a:off x="3625056" y="864213"/>
            <a:ext cx="2733122" cy="3641112"/>
          </a:xfrm>
          <a:prstGeom prst="rect">
            <a:avLst/>
          </a:prstGeom>
          <a:ln w="88900" cap="sq" cmpd="thickThin">
            <a:solidFill>
              <a:srgbClr val="000000"/>
            </a:solidFill>
            <a:prstDash val="solid"/>
            <a:miter lim="800000"/>
          </a:ln>
          <a:effectLst>
            <a:innerShdw blurRad="76200">
              <a:srgbClr val="000000"/>
            </a:innerShdw>
          </a:effectLst>
        </p:spPr>
      </p:pic>
      <p:sp>
        <p:nvSpPr>
          <p:cNvPr id="2" name="Title 1"/>
          <p:cNvSpPr>
            <a:spLocks noGrp="1"/>
          </p:cNvSpPr>
          <p:nvPr>
            <p:ph type="title"/>
          </p:nvPr>
        </p:nvSpPr>
        <p:spPr/>
        <p:txBody>
          <a:bodyPr/>
          <a:lstStyle/>
          <a:p>
            <a:r>
              <a:rPr lang="en-MY" b="1" dirty="0"/>
              <a:t>Frequency of vaping</a:t>
            </a: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13</a:t>
            </a:fld>
            <a:endParaRPr lang="en-US"/>
          </a:p>
        </p:txBody>
      </p:sp>
      <p:graphicFrame>
        <p:nvGraphicFramePr>
          <p:cNvPr id="5" name="Diagram 4"/>
          <p:cNvGraphicFramePr/>
          <p:nvPr>
            <p:extLst>
              <p:ext uri="{D42A27DB-BD31-4B8C-83A1-F6EECF244321}">
                <p14:modId xmlns:p14="http://schemas.microsoft.com/office/powerpoint/2010/main" val="805650996"/>
              </p:ext>
            </p:extLst>
          </p:nvPr>
        </p:nvGraphicFramePr>
        <p:xfrm>
          <a:off x="4975504" y="2408381"/>
          <a:ext cx="5726430" cy="321627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8" name="Google Shape;111;p3"/>
          <p:cNvPicPr preferRelativeResize="0"/>
          <p:nvPr/>
        </p:nvPicPr>
        <p:blipFill rotWithShape="1">
          <a:blip r:embed="rId9">
            <a:alphaModFix/>
          </a:blip>
          <a:srcRect/>
          <a:stretch/>
        </p:blipFill>
        <p:spPr>
          <a:xfrm>
            <a:off x="10769733" y="5237018"/>
            <a:ext cx="1050767" cy="1617687"/>
          </a:xfrm>
          <a:prstGeom prst="rect">
            <a:avLst/>
          </a:prstGeom>
          <a:noFill/>
          <a:ln>
            <a:noFill/>
          </a:ln>
        </p:spPr>
      </p:pic>
    </p:spTree>
    <p:extLst>
      <p:ext uri="{BB962C8B-B14F-4D97-AF65-F5344CB8AC3E}">
        <p14:creationId xmlns:p14="http://schemas.microsoft.com/office/powerpoint/2010/main" val="21395863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MY" b="1" dirty="0"/>
              <a:t>Nicotine &amp; flavour usage</a:t>
            </a:r>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US" smtClean="0"/>
              <a:t>14</a:t>
            </a:fld>
            <a:endParaRPr lang="en-US"/>
          </a:p>
        </p:txBody>
      </p:sp>
      <p:graphicFrame>
        <p:nvGraphicFramePr>
          <p:cNvPr id="5" name="Chart 4"/>
          <p:cNvGraphicFramePr>
            <a:graphicFrameLocks/>
          </p:cNvGraphicFramePr>
          <p:nvPr/>
        </p:nvGraphicFramePr>
        <p:xfrm>
          <a:off x="6597402" y="724408"/>
          <a:ext cx="3948040" cy="2987994"/>
        </p:xfrm>
        <a:graphic>
          <a:graphicData uri="http://schemas.openxmlformats.org/drawingml/2006/chart">
            <c:chart xmlns:c="http://schemas.openxmlformats.org/drawingml/2006/chart" xmlns:r="http://schemas.openxmlformats.org/officeDocument/2006/relationships" r:id="rId3"/>
          </a:graphicData>
        </a:graphic>
      </p:graphicFrame>
      <p:pic>
        <p:nvPicPr>
          <p:cNvPr id="7" name="Content Placeholder 3"/>
          <p:cNvPicPr>
            <a:picLocks noChangeAspect="1"/>
          </p:cNvPicPr>
          <p:nvPr/>
        </p:nvPicPr>
        <p:blipFill rotWithShape="1">
          <a:blip r:embed="rId4"/>
          <a:srcRect l="35935" t="18582" r="33222" b="6129"/>
          <a:stretch/>
        </p:blipFill>
        <p:spPr>
          <a:xfrm>
            <a:off x="3635567" y="864108"/>
            <a:ext cx="2619163" cy="3641112"/>
          </a:xfrm>
          <a:prstGeom prst="rect">
            <a:avLst/>
          </a:prstGeom>
          <a:ln w="88900" cap="sq" cmpd="thickThin">
            <a:solidFill>
              <a:srgbClr val="000000"/>
            </a:solidFill>
            <a:prstDash val="solid"/>
            <a:miter lim="800000"/>
          </a:ln>
          <a:effectLst>
            <a:innerShdw blurRad="76200">
              <a:srgbClr val="000000"/>
            </a:innerShdw>
          </a:effectLst>
        </p:spPr>
      </p:pic>
      <p:sp>
        <p:nvSpPr>
          <p:cNvPr id="6" name="Rectangle 5"/>
          <p:cNvSpPr/>
          <p:nvPr/>
        </p:nvSpPr>
        <p:spPr>
          <a:xfrm>
            <a:off x="6597402" y="3962785"/>
            <a:ext cx="3948040" cy="2246769"/>
          </a:xfrm>
          <a:prstGeom prst="rect">
            <a:avLst/>
          </a:prstGeom>
          <a:solidFill>
            <a:schemeClr val="bg1">
              <a:lumMod val="9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a:spAutoFit/>
          </a:bodyPr>
          <a:lstStyle/>
          <a:p>
            <a:pPr marL="214313" indent="-214313">
              <a:buFont typeface="Arial" panose="020B0604020202020204" pitchFamily="34" charset="0"/>
              <a:buChar char="•"/>
              <a:defRPr/>
            </a:pPr>
            <a:r>
              <a:rPr lang="en-MY" sz="2000" dirty="0">
                <a:ea typeface="Adobe Gothic Std B" pitchFamily="34" charset="-128"/>
              </a:rPr>
              <a:t>Most preferred nicotine strength was </a:t>
            </a:r>
            <a:r>
              <a:rPr lang="en-MY" sz="2000" dirty="0">
                <a:solidFill>
                  <a:srgbClr val="C00000"/>
                </a:solidFill>
                <a:ea typeface="Adobe Gothic Std B" pitchFamily="34" charset="-128"/>
              </a:rPr>
              <a:t>6 mg/ml</a:t>
            </a:r>
            <a:r>
              <a:rPr lang="en-MY" sz="2000" dirty="0">
                <a:ea typeface="Adobe Gothic Std B" pitchFamily="34" charset="-128"/>
              </a:rPr>
              <a:t>.</a:t>
            </a:r>
          </a:p>
          <a:p>
            <a:pPr marL="214313" indent="-214313">
              <a:buFont typeface="Arial" panose="020B0604020202020204" pitchFamily="34" charset="0"/>
              <a:buChar char="•"/>
              <a:defRPr/>
            </a:pPr>
            <a:endParaRPr lang="en-MY" sz="2000" dirty="0">
              <a:ea typeface="Adobe Gothic Std B" pitchFamily="34" charset="-128"/>
            </a:endParaRPr>
          </a:p>
          <a:p>
            <a:pPr marL="214313" indent="-214313">
              <a:buFont typeface="Arial" panose="020B0604020202020204" pitchFamily="34" charset="0"/>
              <a:buChar char="•"/>
              <a:defRPr/>
            </a:pPr>
            <a:r>
              <a:rPr lang="en-MY" sz="2000" dirty="0">
                <a:ea typeface="Adobe Gothic Std B" pitchFamily="34" charset="-128"/>
              </a:rPr>
              <a:t>Most preferred flavour of ECV liquid among current ECV users was </a:t>
            </a:r>
            <a:r>
              <a:rPr lang="en-MY" sz="2000" dirty="0">
                <a:solidFill>
                  <a:srgbClr val="C00000"/>
                </a:solidFill>
                <a:ea typeface="Adobe Gothic Std B" pitchFamily="34" charset="-128"/>
              </a:rPr>
              <a:t>fruity flavour (mango, strawberry &amp; apple)</a:t>
            </a:r>
            <a:r>
              <a:rPr lang="en-MY" sz="2000" dirty="0">
                <a:ea typeface="Adobe Gothic Std B" pitchFamily="34" charset="-128"/>
              </a:rPr>
              <a:t>.</a:t>
            </a:r>
            <a:r>
              <a:rPr lang="en-MY" sz="2000" dirty="0">
                <a:solidFill>
                  <a:srgbClr val="C00000"/>
                </a:solidFill>
                <a:ea typeface="Adobe Gothic Std B" pitchFamily="34" charset="-128"/>
              </a:rPr>
              <a:t> </a:t>
            </a:r>
          </a:p>
        </p:txBody>
      </p:sp>
      <p:pic>
        <p:nvPicPr>
          <p:cNvPr id="8" name="Google Shape;111;p3"/>
          <p:cNvPicPr preferRelativeResize="0"/>
          <p:nvPr/>
        </p:nvPicPr>
        <p:blipFill rotWithShape="1">
          <a:blip r:embed="rId5">
            <a:alphaModFix/>
          </a:blip>
          <a:srcRect/>
          <a:stretch/>
        </p:blipFill>
        <p:spPr>
          <a:xfrm>
            <a:off x="10769733" y="5237018"/>
            <a:ext cx="1050767" cy="1617687"/>
          </a:xfrm>
          <a:prstGeom prst="rect">
            <a:avLst/>
          </a:prstGeom>
          <a:noFill/>
          <a:ln>
            <a:noFill/>
          </a:ln>
        </p:spPr>
      </p:pic>
    </p:spTree>
    <p:extLst>
      <p:ext uri="{BB962C8B-B14F-4D97-AF65-F5344CB8AC3E}">
        <p14:creationId xmlns:p14="http://schemas.microsoft.com/office/powerpoint/2010/main" val="3051955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6840E6-1127-49DF-B62B-50484FAE8B2C}"/>
              </a:ext>
            </a:extLst>
          </p:cNvPr>
          <p:cNvSpPr>
            <a:spLocks noGrp="1"/>
          </p:cNvSpPr>
          <p:nvPr>
            <p:ph type="title"/>
          </p:nvPr>
        </p:nvSpPr>
        <p:spPr/>
        <p:txBody>
          <a:bodyPr/>
          <a:lstStyle/>
          <a:p>
            <a:r>
              <a:rPr lang="en-US" b="1" dirty="0">
                <a:solidFill>
                  <a:schemeClr val="bg1"/>
                </a:solidFill>
              </a:rPr>
              <a:t>Take home messages</a:t>
            </a:r>
            <a:endParaRPr lang="en-MY" dirty="0"/>
          </a:p>
        </p:txBody>
      </p:sp>
      <p:sp>
        <p:nvSpPr>
          <p:cNvPr id="3" name="Content Placeholder 2">
            <a:extLst>
              <a:ext uri="{FF2B5EF4-FFF2-40B4-BE49-F238E27FC236}">
                <a16:creationId xmlns:a16="http://schemas.microsoft.com/office/drawing/2014/main" id="{9CB49A44-E40E-460F-9745-B4B0180B6841}"/>
              </a:ext>
            </a:extLst>
          </p:cNvPr>
          <p:cNvSpPr>
            <a:spLocks noGrp="1"/>
          </p:cNvSpPr>
          <p:nvPr>
            <p:ph idx="1"/>
          </p:nvPr>
        </p:nvSpPr>
        <p:spPr/>
        <p:txBody>
          <a:bodyPr/>
          <a:lstStyle/>
          <a:p>
            <a:pPr marL="457200" indent="-457200">
              <a:buFont typeface="+mj-lt"/>
              <a:buAutoNum type="arabicPeriod"/>
            </a:pPr>
            <a:r>
              <a:rPr lang="en-US" sz="3200" dirty="0">
                <a:solidFill>
                  <a:schemeClr val="tx1"/>
                </a:solidFill>
              </a:rPr>
              <a:t>There are many types of E-cig &amp; vaping products available in the market, &amp; the products are rapidly evolving.</a:t>
            </a:r>
          </a:p>
          <a:p>
            <a:pPr marL="457200" indent="-457200">
              <a:buFont typeface="+mj-lt"/>
              <a:buAutoNum type="arabicPeriod"/>
            </a:pPr>
            <a:r>
              <a:rPr lang="en-US" sz="3200" dirty="0">
                <a:solidFill>
                  <a:schemeClr val="tx1"/>
                </a:solidFill>
              </a:rPr>
              <a:t>History of vaping is important for diagnosis of EVALI &amp; also for surveillance purpose to help policy makers get better understanding of vaping </a:t>
            </a:r>
            <a:r>
              <a:rPr lang="en-US" sz="3200" dirty="0" err="1">
                <a:solidFill>
                  <a:schemeClr val="tx1"/>
                </a:solidFill>
              </a:rPr>
              <a:t>behaviour</a:t>
            </a:r>
            <a:r>
              <a:rPr lang="en-US" sz="3200" dirty="0">
                <a:solidFill>
                  <a:schemeClr val="tx1"/>
                </a:solidFill>
              </a:rPr>
              <a:t> &amp; product preference.</a:t>
            </a:r>
          </a:p>
          <a:p>
            <a:pPr marL="457200" indent="-457200">
              <a:buFont typeface="+mj-lt"/>
              <a:buAutoNum type="arabicPeriod"/>
            </a:pPr>
            <a:endParaRPr lang="en-MY" dirty="0"/>
          </a:p>
        </p:txBody>
      </p:sp>
      <p:sp>
        <p:nvSpPr>
          <p:cNvPr id="4" name="Slide Number Placeholder 3">
            <a:extLst>
              <a:ext uri="{FF2B5EF4-FFF2-40B4-BE49-F238E27FC236}">
                <a16:creationId xmlns:a16="http://schemas.microsoft.com/office/drawing/2014/main" id="{2E0C83A5-5D1E-4EAF-9F68-F81629531BE1}"/>
              </a:ext>
            </a:extLst>
          </p:cNvPr>
          <p:cNvSpPr>
            <a:spLocks noGrp="1"/>
          </p:cNvSpPr>
          <p:nvPr>
            <p:ph type="sldNum" sz="quarter" idx="12"/>
          </p:nvPr>
        </p:nvSpPr>
        <p:spPr/>
        <p:txBody>
          <a:bodyPr/>
          <a:lstStyle/>
          <a:p>
            <a:fld id="{4FAB73BC-B049-4115-A692-8D63A059BFB8}" type="slidenum">
              <a:rPr lang="en-US" smtClean="0"/>
              <a:pPr/>
              <a:t>15</a:t>
            </a:fld>
            <a:endParaRPr lang="en-US" dirty="0"/>
          </a:p>
        </p:txBody>
      </p:sp>
    </p:spTree>
    <p:extLst>
      <p:ext uri="{BB962C8B-B14F-4D97-AF65-F5344CB8AC3E}">
        <p14:creationId xmlns:p14="http://schemas.microsoft.com/office/powerpoint/2010/main" val="4277756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850D16-4B03-4FCA-BE60-DC75E3532734}"/>
              </a:ext>
            </a:extLst>
          </p:cNvPr>
          <p:cNvSpPr>
            <a:spLocks noGrp="1"/>
          </p:cNvSpPr>
          <p:nvPr>
            <p:ph type="title"/>
          </p:nvPr>
        </p:nvSpPr>
        <p:spPr/>
        <p:txBody>
          <a:bodyPr>
            <a:normAutofit/>
          </a:bodyPr>
          <a:lstStyle/>
          <a:p>
            <a:r>
              <a:rPr lang="en-US" sz="6000" b="1" dirty="0">
                <a:solidFill>
                  <a:schemeClr val="tx1"/>
                </a:solidFill>
              </a:rPr>
              <a:t>Thank you</a:t>
            </a:r>
            <a:endParaRPr lang="en-MY" sz="6000" b="1" dirty="0">
              <a:solidFill>
                <a:schemeClr val="tx1"/>
              </a:solidFill>
            </a:endParaRPr>
          </a:p>
        </p:txBody>
      </p:sp>
      <p:sp>
        <p:nvSpPr>
          <p:cNvPr id="4" name="Slide Number Placeholder 3">
            <a:extLst>
              <a:ext uri="{FF2B5EF4-FFF2-40B4-BE49-F238E27FC236}">
                <a16:creationId xmlns:a16="http://schemas.microsoft.com/office/drawing/2014/main" id="{9CF14E19-8D0A-4A03-99F0-B12C7104CF65}"/>
              </a:ext>
            </a:extLst>
          </p:cNvPr>
          <p:cNvSpPr>
            <a:spLocks noGrp="1"/>
          </p:cNvSpPr>
          <p:nvPr>
            <p:ph type="sldNum" sz="quarter" idx="12"/>
          </p:nvPr>
        </p:nvSpPr>
        <p:spPr/>
        <p:txBody>
          <a:bodyPr/>
          <a:lstStyle/>
          <a:p>
            <a:fld id="{4FAB73BC-B049-4115-A692-8D63A059BFB8}" type="slidenum">
              <a:rPr lang="en-US" smtClean="0"/>
              <a:pPr/>
              <a:t>16</a:t>
            </a:fld>
            <a:endParaRPr lang="en-US" dirty="0"/>
          </a:p>
        </p:txBody>
      </p:sp>
      <p:pic>
        <p:nvPicPr>
          <p:cNvPr id="5" name="Picture 4">
            <a:extLst>
              <a:ext uri="{FF2B5EF4-FFF2-40B4-BE49-F238E27FC236}">
                <a16:creationId xmlns:a16="http://schemas.microsoft.com/office/drawing/2014/main" id="{48C74FAD-1283-4D96-97DF-B0634CDEF468}"/>
              </a:ext>
            </a:extLst>
          </p:cNvPr>
          <p:cNvPicPr>
            <a:picLocks noChangeAspect="1"/>
          </p:cNvPicPr>
          <p:nvPr/>
        </p:nvPicPr>
        <p:blipFill>
          <a:blip r:embed="rId2"/>
          <a:stretch>
            <a:fillRect/>
          </a:stretch>
        </p:blipFill>
        <p:spPr>
          <a:xfrm>
            <a:off x="10769733" y="5237018"/>
            <a:ext cx="1050767" cy="1617687"/>
          </a:xfrm>
          <a:prstGeom prst="rect">
            <a:avLst/>
          </a:prstGeom>
        </p:spPr>
      </p:pic>
    </p:spTree>
    <p:extLst>
      <p:ext uri="{BB962C8B-B14F-4D97-AF65-F5344CB8AC3E}">
        <p14:creationId xmlns:p14="http://schemas.microsoft.com/office/powerpoint/2010/main" val="3998373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1DB25-CFF8-4452-A188-92EFE256E8C1}"/>
              </a:ext>
            </a:extLst>
          </p:cNvPr>
          <p:cNvSpPr>
            <a:spLocks noGrp="1"/>
          </p:cNvSpPr>
          <p:nvPr>
            <p:ph type="title"/>
          </p:nvPr>
        </p:nvSpPr>
        <p:spPr/>
        <p:txBody>
          <a:bodyPr/>
          <a:lstStyle/>
          <a:p>
            <a:r>
              <a:rPr lang="en-MY" b="1" dirty="0"/>
              <a:t>Learning objectives</a:t>
            </a:r>
          </a:p>
        </p:txBody>
      </p:sp>
      <p:sp>
        <p:nvSpPr>
          <p:cNvPr id="3" name="Content Placeholder 2">
            <a:extLst>
              <a:ext uri="{FF2B5EF4-FFF2-40B4-BE49-F238E27FC236}">
                <a16:creationId xmlns:a16="http://schemas.microsoft.com/office/drawing/2014/main" id="{94B57B3E-943C-4CFF-B882-B0095D5073BE}"/>
              </a:ext>
            </a:extLst>
          </p:cNvPr>
          <p:cNvSpPr>
            <a:spLocks noGrp="1"/>
          </p:cNvSpPr>
          <p:nvPr>
            <p:ph idx="1"/>
          </p:nvPr>
        </p:nvSpPr>
        <p:spPr/>
        <p:txBody>
          <a:bodyPr>
            <a:normAutofit/>
          </a:bodyPr>
          <a:lstStyle/>
          <a:p>
            <a:pPr marL="457200" indent="-457200">
              <a:buFont typeface="+mj-lt"/>
              <a:buAutoNum type="arabicPeriod"/>
            </a:pPr>
            <a:r>
              <a:rPr lang="en-MY" sz="3200" dirty="0">
                <a:solidFill>
                  <a:schemeClr val="tx1"/>
                </a:solidFill>
              </a:rPr>
              <a:t>To learn about </a:t>
            </a:r>
            <a:r>
              <a:rPr lang="en-US" sz="3200" dirty="0">
                <a:solidFill>
                  <a:schemeClr val="tx1"/>
                </a:solidFill>
              </a:rPr>
              <a:t>types of e-cigarette or vaping products available in the market</a:t>
            </a:r>
          </a:p>
          <a:p>
            <a:pPr marL="457200" indent="-457200">
              <a:buFont typeface="+mj-lt"/>
              <a:buAutoNum type="arabicPeriod"/>
            </a:pPr>
            <a:r>
              <a:rPr lang="en-US" sz="3200" dirty="0">
                <a:solidFill>
                  <a:schemeClr val="tx1"/>
                </a:solidFill>
              </a:rPr>
              <a:t>To learn about law &amp; legislation that control e-cigarette usage in Malaysia</a:t>
            </a:r>
          </a:p>
          <a:p>
            <a:pPr marL="457200" indent="-457200">
              <a:buFont typeface="+mj-lt"/>
              <a:buAutoNum type="arabicPeriod"/>
            </a:pPr>
            <a:r>
              <a:rPr lang="en-US" sz="3200" dirty="0">
                <a:solidFill>
                  <a:schemeClr val="tx1"/>
                </a:solidFill>
              </a:rPr>
              <a:t>To learn on history taking of vaping from the patients</a:t>
            </a:r>
          </a:p>
          <a:p>
            <a:pPr marL="457200" indent="-457200">
              <a:buFont typeface="+mj-lt"/>
              <a:buAutoNum type="arabicPeriod"/>
            </a:pPr>
            <a:endParaRPr lang="en-MY" sz="3200" dirty="0">
              <a:solidFill>
                <a:schemeClr val="tx1"/>
              </a:solidFill>
            </a:endParaRPr>
          </a:p>
        </p:txBody>
      </p:sp>
      <p:sp>
        <p:nvSpPr>
          <p:cNvPr id="4" name="Slide Number Placeholder 3">
            <a:extLst>
              <a:ext uri="{FF2B5EF4-FFF2-40B4-BE49-F238E27FC236}">
                <a16:creationId xmlns:a16="http://schemas.microsoft.com/office/drawing/2014/main" id="{2F6A4BD1-9B6A-493E-93C6-2A964C34E6AA}"/>
              </a:ext>
            </a:extLst>
          </p:cNvPr>
          <p:cNvSpPr>
            <a:spLocks noGrp="1"/>
          </p:cNvSpPr>
          <p:nvPr>
            <p:ph type="sldNum" sz="quarter" idx="12"/>
          </p:nvPr>
        </p:nvSpPr>
        <p:spPr/>
        <p:txBody>
          <a:bodyPr/>
          <a:lstStyle/>
          <a:p>
            <a:fld id="{4FAB73BC-B049-4115-A692-8D63A059BFB8}" type="slidenum">
              <a:rPr lang="en-US" smtClean="0"/>
              <a:pPr/>
              <a:t>2</a:t>
            </a:fld>
            <a:endParaRPr lang="en-US" dirty="0"/>
          </a:p>
        </p:txBody>
      </p:sp>
      <p:pic>
        <p:nvPicPr>
          <p:cNvPr id="5" name="Google Shape;103;p2">
            <a:extLst>
              <a:ext uri="{FF2B5EF4-FFF2-40B4-BE49-F238E27FC236}">
                <a16:creationId xmlns:a16="http://schemas.microsoft.com/office/drawing/2014/main" id="{6F15326E-877E-45B4-8E43-3F0294EB6599}"/>
              </a:ext>
            </a:extLst>
          </p:cNvPr>
          <p:cNvPicPr preferRelativeResize="0"/>
          <p:nvPr/>
        </p:nvPicPr>
        <p:blipFill rotWithShape="1">
          <a:blip r:embed="rId2">
            <a:alphaModFix/>
          </a:blip>
          <a:srcRect/>
          <a:stretch/>
        </p:blipFill>
        <p:spPr>
          <a:xfrm>
            <a:off x="10769733" y="5237018"/>
            <a:ext cx="1050767" cy="1617687"/>
          </a:xfrm>
          <a:prstGeom prst="rect">
            <a:avLst/>
          </a:prstGeom>
          <a:noFill/>
          <a:ln>
            <a:noFill/>
          </a:ln>
        </p:spPr>
      </p:pic>
    </p:spTree>
    <p:extLst>
      <p:ext uri="{BB962C8B-B14F-4D97-AF65-F5344CB8AC3E}">
        <p14:creationId xmlns:p14="http://schemas.microsoft.com/office/powerpoint/2010/main" val="3132468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pic>
        <p:nvPicPr>
          <p:cNvPr id="7" name="Picture 6"/>
          <p:cNvPicPr>
            <a:picLocks noChangeAspect="1"/>
          </p:cNvPicPr>
          <p:nvPr/>
        </p:nvPicPr>
        <p:blipFill rotWithShape="1">
          <a:blip r:embed="rId3">
            <a:extLst>
              <a:ext uri="{28A0092B-C50C-407E-A947-70E740481C1C}">
                <a14:useLocalDpi xmlns:a14="http://schemas.microsoft.com/office/drawing/2010/main" val="0"/>
              </a:ext>
            </a:extLst>
          </a:blip>
          <a:srcRect l="25162"/>
          <a:stretch/>
        </p:blipFill>
        <p:spPr>
          <a:xfrm>
            <a:off x="3423729" y="755061"/>
            <a:ext cx="8402889" cy="5338733"/>
          </a:xfrm>
          <a:prstGeom prst="rect">
            <a:avLst/>
          </a:prstGeom>
        </p:spPr>
      </p:pic>
      <p:pic>
        <p:nvPicPr>
          <p:cNvPr id="111" name="Google Shape;111;p3"/>
          <p:cNvPicPr preferRelativeResize="0"/>
          <p:nvPr/>
        </p:nvPicPr>
        <p:blipFill rotWithShape="1">
          <a:blip r:embed="rId4">
            <a:alphaModFix/>
          </a:blip>
          <a:srcRect/>
          <a:stretch/>
        </p:blipFill>
        <p:spPr>
          <a:xfrm>
            <a:off x="10775851" y="5240313"/>
            <a:ext cx="1050767" cy="1617687"/>
          </a:xfrm>
          <a:prstGeom prst="rect">
            <a:avLst/>
          </a:prstGeom>
          <a:noFill/>
          <a:ln>
            <a:noFill/>
          </a:ln>
        </p:spPr>
      </p:pic>
      <p:grpSp>
        <p:nvGrpSpPr>
          <p:cNvPr id="9" name="Group 8"/>
          <p:cNvGrpSpPr/>
          <p:nvPr/>
        </p:nvGrpSpPr>
        <p:grpSpPr>
          <a:xfrm>
            <a:off x="3200401" y="241300"/>
            <a:ext cx="2548835" cy="5765800"/>
            <a:chOff x="1472071" y="-17073"/>
            <a:chExt cx="2566024" cy="6751338"/>
          </a:xfrm>
        </p:grpSpPr>
        <p:grpSp>
          <p:nvGrpSpPr>
            <p:cNvPr id="10" name="Group 9"/>
            <p:cNvGrpSpPr/>
            <p:nvPr/>
          </p:nvGrpSpPr>
          <p:grpSpPr>
            <a:xfrm>
              <a:off x="1851503" y="533145"/>
              <a:ext cx="1750423" cy="1357138"/>
              <a:chOff x="493322" y="591814"/>
              <a:chExt cx="1750423" cy="1357138"/>
            </a:xfrm>
          </p:grpSpPr>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3322" y="591814"/>
                <a:ext cx="1750423" cy="1102767"/>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2" name="Rectangle 21"/>
              <p:cNvSpPr/>
              <p:nvPr/>
            </p:nvSpPr>
            <p:spPr>
              <a:xfrm>
                <a:off x="608952" y="1671953"/>
                <a:ext cx="1387752" cy="276999"/>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buClrTx/>
                  <a:defRPr/>
                </a:pPr>
                <a:r>
                  <a:rPr lang="en-US" sz="1200" kern="1200" dirty="0">
                    <a:ln w="0"/>
                    <a:solidFill>
                      <a:prstClr val="black"/>
                    </a:solidFill>
                    <a:effectLst>
                      <a:glow rad="127000">
                        <a:prstClr val="white"/>
                      </a:glow>
                      <a:outerShdw blurRad="38100" dist="19050" dir="2700000" algn="tl" rotWithShape="0">
                        <a:prstClr val="black">
                          <a:alpha val="40000"/>
                        </a:prstClr>
                      </a:outerShdw>
                    </a:effectLst>
                    <a:latin typeface="Arial Rounded MT Bold" panose="020F0704030504030204" pitchFamily="34" charset="0"/>
                    <a:ea typeface="+mn-ea"/>
                    <a:cs typeface="+mn-cs"/>
                  </a:rPr>
                  <a:t>First Generation</a:t>
                </a:r>
              </a:p>
            </p:txBody>
          </p:sp>
        </p:grpSp>
        <p:grpSp>
          <p:nvGrpSpPr>
            <p:cNvPr id="11" name="Group 10"/>
            <p:cNvGrpSpPr/>
            <p:nvPr/>
          </p:nvGrpSpPr>
          <p:grpSpPr>
            <a:xfrm>
              <a:off x="1850733" y="1906072"/>
              <a:ext cx="1751960" cy="1477654"/>
              <a:chOff x="517099" y="1858599"/>
              <a:chExt cx="1751960" cy="1477654"/>
            </a:xfrm>
          </p:grpSpPr>
          <p:pic>
            <p:nvPicPr>
              <p:cNvPr id="19" name="Picture 1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099" y="1858599"/>
                <a:ext cx="1751960" cy="1228987"/>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0" name="Rectangle 19"/>
              <p:cNvSpPr/>
              <p:nvPr/>
            </p:nvSpPr>
            <p:spPr>
              <a:xfrm>
                <a:off x="556311" y="3059254"/>
                <a:ext cx="1621278" cy="276999"/>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buClrTx/>
                  <a:defRPr/>
                </a:pPr>
                <a:r>
                  <a:rPr lang="en-US" sz="1200" kern="1200" dirty="0">
                    <a:ln w="0"/>
                    <a:solidFill>
                      <a:prstClr val="black"/>
                    </a:solidFill>
                    <a:effectLst>
                      <a:glow rad="127000">
                        <a:prstClr val="white"/>
                      </a:glow>
                      <a:outerShdw blurRad="38100" dist="19050" dir="2700000" algn="tl" rotWithShape="0">
                        <a:prstClr val="black">
                          <a:alpha val="40000"/>
                        </a:prstClr>
                      </a:outerShdw>
                    </a:effectLst>
                    <a:latin typeface="Arial Rounded MT Bold" panose="020F0704030504030204" pitchFamily="34" charset="0"/>
                    <a:ea typeface="+mn-ea"/>
                    <a:cs typeface="+mn-cs"/>
                  </a:rPr>
                  <a:t>Second Generation</a:t>
                </a:r>
              </a:p>
            </p:txBody>
          </p:sp>
        </p:grpSp>
        <p:grpSp>
          <p:nvGrpSpPr>
            <p:cNvPr id="12" name="Group 11"/>
            <p:cNvGrpSpPr/>
            <p:nvPr/>
          </p:nvGrpSpPr>
          <p:grpSpPr>
            <a:xfrm>
              <a:off x="1836716" y="3437724"/>
              <a:ext cx="1841273" cy="1740497"/>
              <a:chOff x="503081" y="3251604"/>
              <a:chExt cx="1841273" cy="1740497"/>
            </a:xfrm>
          </p:grpSpPr>
          <p:pic>
            <p:nvPicPr>
              <p:cNvPr id="17" name="Picture 16"/>
              <p:cNvPicPr>
                <a:picLocks noChangeAspect="1"/>
              </p:cNvPicPr>
              <p:nvPr/>
            </p:nvPicPr>
            <p:blipFill rotWithShape="1">
              <a:blip r:embed="rId7" cstate="print">
                <a:extLst>
                  <a:ext uri="{28A0092B-C50C-407E-A947-70E740481C1C}">
                    <a14:useLocalDpi xmlns:a14="http://schemas.microsoft.com/office/drawing/2010/main" val="0"/>
                  </a:ext>
                </a:extLst>
              </a:blip>
              <a:srcRect t="6917" b="8771"/>
              <a:stretch/>
            </p:blipFill>
            <p:spPr>
              <a:xfrm>
                <a:off x="517099" y="3251604"/>
                <a:ext cx="1751960" cy="1502229"/>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8" name="Rectangle 17"/>
              <p:cNvSpPr/>
              <p:nvPr/>
            </p:nvSpPr>
            <p:spPr>
              <a:xfrm>
                <a:off x="503081" y="4715102"/>
                <a:ext cx="1841273" cy="276999"/>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buClrTx/>
                  <a:defRPr/>
                </a:pPr>
                <a:r>
                  <a:rPr lang="en-US" sz="1200" kern="1200" dirty="0">
                    <a:ln w="0"/>
                    <a:solidFill>
                      <a:prstClr val="black"/>
                    </a:solidFill>
                    <a:effectLst>
                      <a:glow rad="127000">
                        <a:prstClr val="white"/>
                      </a:glow>
                      <a:outerShdw blurRad="38100" dist="19050" dir="2700000" algn="tl" rotWithShape="0">
                        <a:prstClr val="black">
                          <a:alpha val="40000"/>
                        </a:prstClr>
                      </a:outerShdw>
                    </a:effectLst>
                    <a:latin typeface="Arial Rounded MT Bold" panose="020F0704030504030204" pitchFamily="34" charset="0"/>
                    <a:ea typeface="+mn-ea"/>
                    <a:cs typeface="+mn-cs"/>
                  </a:rPr>
                  <a:t>Third Generation/ Mod</a:t>
                </a:r>
              </a:p>
            </p:txBody>
          </p:sp>
        </p:grpSp>
        <p:grpSp>
          <p:nvGrpSpPr>
            <p:cNvPr id="13" name="Group 12"/>
            <p:cNvGrpSpPr/>
            <p:nvPr/>
          </p:nvGrpSpPr>
          <p:grpSpPr>
            <a:xfrm>
              <a:off x="1845961" y="5212372"/>
              <a:ext cx="1818255" cy="1521893"/>
              <a:chOff x="374351" y="5194587"/>
              <a:chExt cx="1818255" cy="1521893"/>
            </a:xfrm>
          </p:grpSpPr>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l="1206" t="12825" r="1639" b="6939"/>
              <a:stretch/>
            </p:blipFill>
            <p:spPr>
              <a:xfrm>
                <a:off x="379124" y="5194587"/>
                <a:ext cx="1785642" cy="1274731"/>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16" name="Rectangle 15"/>
              <p:cNvSpPr/>
              <p:nvPr/>
            </p:nvSpPr>
            <p:spPr>
              <a:xfrm>
                <a:off x="374351" y="6439481"/>
                <a:ext cx="1818255" cy="276999"/>
              </a:xfrm>
              <a:prstGeom prst="rect">
                <a:avLst/>
              </a:prstGeom>
              <a:noFill/>
              <a:effectLst>
                <a:outerShdw blurRad="50800" dist="38100" dir="5400000" algn="t" rotWithShape="0">
                  <a:prstClr val="black">
                    <a:alpha val="40000"/>
                  </a:prstClr>
                </a:outerShdw>
              </a:effectLst>
            </p:spPr>
            <p:txBody>
              <a:bodyPr wrap="none" lIns="91440" tIns="45720" rIns="91440" bIns="45720">
                <a:spAutoFit/>
              </a:bodyPr>
              <a:lstStyle/>
              <a:p>
                <a:pPr algn="ctr">
                  <a:buClrTx/>
                  <a:defRPr/>
                </a:pPr>
                <a:r>
                  <a:rPr lang="en-US" sz="1200" kern="1200" dirty="0">
                    <a:ln w="0"/>
                    <a:solidFill>
                      <a:prstClr val="black"/>
                    </a:solidFill>
                    <a:effectLst>
                      <a:glow rad="127000">
                        <a:prstClr val="white"/>
                      </a:glow>
                      <a:outerShdw blurRad="38100" dist="19050" dir="2700000" algn="tl" rotWithShape="0">
                        <a:prstClr val="black">
                          <a:alpha val="40000"/>
                        </a:prstClr>
                      </a:outerShdw>
                    </a:effectLst>
                    <a:latin typeface="Arial Rounded MT Bold" panose="020F0704030504030204" pitchFamily="34" charset="0"/>
                    <a:ea typeface="+mn-ea"/>
                    <a:cs typeface="+mn-cs"/>
                  </a:rPr>
                  <a:t>Forth Generation/ Pod</a:t>
                </a:r>
              </a:p>
            </p:txBody>
          </p:sp>
        </p:grpSp>
        <p:sp>
          <p:nvSpPr>
            <p:cNvPr id="14" name="Rectangle 13"/>
            <p:cNvSpPr/>
            <p:nvPr/>
          </p:nvSpPr>
          <p:spPr>
            <a:xfrm>
              <a:off x="1472071" y="-17073"/>
              <a:ext cx="2566024" cy="523220"/>
            </a:xfrm>
            <a:prstGeom prst="rect">
              <a:avLst/>
            </a:prstGeom>
            <a:noFill/>
            <a:effectLst>
              <a:outerShdw blurRad="50800" dist="38100" dir="5400000" algn="t" rotWithShape="0">
                <a:prstClr val="black">
                  <a:alpha val="40000"/>
                </a:prstClr>
              </a:outerShdw>
            </a:effectLst>
          </p:spPr>
          <p:txBody>
            <a:bodyPr wrap="square" lIns="91440" tIns="45720" rIns="91440" bIns="45720">
              <a:spAutoFit/>
            </a:bodyPr>
            <a:lstStyle/>
            <a:p>
              <a:pPr algn="ctr">
                <a:buClrTx/>
                <a:defRPr/>
              </a:pPr>
              <a:r>
                <a:rPr lang="en-US" sz="1600" kern="1200" dirty="0">
                  <a:ln w="0"/>
                  <a:solidFill>
                    <a:srgbClr val="FF0000"/>
                  </a:solidFill>
                  <a:effectLst>
                    <a:glow rad="127000">
                      <a:prstClr val="black"/>
                    </a:glow>
                  </a:effectLst>
                  <a:latin typeface="Arial Rounded MT Bold" panose="020F0704030504030204" pitchFamily="34" charset="0"/>
                  <a:ea typeface="+mn-ea"/>
                  <a:cs typeface="+mn-cs"/>
                </a:rPr>
                <a:t>LIQUID </a:t>
              </a:r>
              <a:r>
                <a:rPr lang="en-US" sz="1200" kern="1200" dirty="0">
                  <a:ln w="0"/>
                  <a:solidFill>
                    <a:srgbClr val="FFFF00"/>
                  </a:solidFill>
                  <a:effectLst>
                    <a:glow rad="127000">
                      <a:prstClr val="black"/>
                    </a:glow>
                  </a:effectLst>
                  <a:latin typeface="Arial Rounded MT Bold" panose="020F0704030504030204" pitchFamily="34" charset="0"/>
                  <a:ea typeface="+mn-ea"/>
                  <a:cs typeface="+mn-cs"/>
                </a:rPr>
                <a:t> </a:t>
              </a:r>
            </a:p>
            <a:p>
              <a:pPr algn="ctr">
                <a:buClrTx/>
                <a:defRPr/>
              </a:pPr>
              <a:r>
                <a:rPr lang="en-US" sz="1200" kern="1200" dirty="0">
                  <a:ln w="0"/>
                  <a:solidFill>
                    <a:srgbClr val="FFFF00"/>
                  </a:solidFill>
                  <a:effectLst>
                    <a:glow rad="127000">
                      <a:prstClr val="black"/>
                    </a:glow>
                  </a:effectLst>
                  <a:latin typeface="Arial Rounded MT Bold" panose="020F0704030504030204" pitchFamily="34" charset="0"/>
                  <a:ea typeface="+mn-ea"/>
                  <a:cs typeface="+mn-cs"/>
                </a:rPr>
                <a:t>CONTAINING NICOTINE</a:t>
              </a:r>
            </a:p>
          </p:txBody>
        </p:sp>
      </p:grpSp>
      <p:grpSp>
        <p:nvGrpSpPr>
          <p:cNvPr id="23" name="Group 22"/>
          <p:cNvGrpSpPr/>
          <p:nvPr/>
        </p:nvGrpSpPr>
        <p:grpSpPr>
          <a:xfrm>
            <a:off x="9655122" y="409243"/>
            <a:ext cx="2679394" cy="4653481"/>
            <a:chOff x="8076220" y="1322468"/>
            <a:chExt cx="2679394" cy="4653481"/>
          </a:xfrm>
        </p:grpSpPr>
        <p:sp>
          <p:nvSpPr>
            <p:cNvPr id="24" name="Rectangle 23"/>
            <p:cNvSpPr/>
            <p:nvPr/>
          </p:nvSpPr>
          <p:spPr>
            <a:xfrm>
              <a:off x="8076220" y="1322468"/>
              <a:ext cx="2679394" cy="338554"/>
            </a:xfrm>
            <a:prstGeom prst="rect">
              <a:avLst/>
            </a:prstGeom>
            <a:noFill/>
            <a:effectLst>
              <a:outerShdw blurRad="50800" dist="38100" dir="5400000" algn="t" rotWithShape="0">
                <a:prstClr val="black">
                  <a:alpha val="40000"/>
                </a:prstClr>
              </a:outerShdw>
            </a:effectLst>
          </p:spPr>
          <p:txBody>
            <a:bodyPr wrap="square" lIns="91440" tIns="45720" rIns="91440" bIns="45720">
              <a:spAutoFit/>
            </a:bodyPr>
            <a:lstStyle/>
            <a:p>
              <a:pPr algn="ctr">
                <a:buClrTx/>
                <a:defRPr/>
              </a:pPr>
              <a:r>
                <a:rPr lang="en-US" sz="1600" kern="1200" dirty="0">
                  <a:ln w="0"/>
                  <a:solidFill>
                    <a:srgbClr val="FF0000"/>
                  </a:solidFill>
                  <a:effectLst>
                    <a:glow rad="127000">
                      <a:prstClr val="black"/>
                    </a:glow>
                  </a:effectLst>
                  <a:latin typeface="Arial Rounded MT Bold" panose="020F0704030504030204" pitchFamily="34" charset="0"/>
                  <a:ea typeface="+mn-ea"/>
                  <a:cs typeface="+mn-cs"/>
                </a:rPr>
                <a:t>TOBACCO</a:t>
              </a:r>
              <a:endParaRPr lang="en-US" sz="1200" kern="1200" dirty="0">
                <a:ln w="0"/>
                <a:solidFill>
                  <a:srgbClr val="FFFF00"/>
                </a:solidFill>
                <a:effectLst>
                  <a:glow rad="127000">
                    <a:prstClr val="black"/>
                  </a:glow>
                </a:effectLst>
                <a:latin typeface="Arial Rounded MT Bold" panose="020F0704030504030204" pitchFamily="34" charset="0"/>
                <a:ea typeface="+mn-ea"/>
                <a:cs typeface="+mn-cs"/>
              </a:endParaRPr>
            </a:p>
          </p:txBody>
        </p:sp>
        <p:pic>
          <p:nvPicPr>
            <p:cNvPr id="25" name="Picture 2" descr="Image result for Iqos ">
              <a:extLst>
                <a:ext uri="{FF2B5EF4-FFF2-40B4-BE49-F238E27FC236}">
                  <a16:creationId xmlns:a16="http://schemas.microsoft.com/office/drawing/2014/main" id="{B5839F88-9B36-453C-A6B7-2FD1C5EA50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90103" y="1716363"/>
              <a:ext cx="1337826" cy="1382065"/>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pSp>
          <p:nvGrpSpPr>
            <p:cNvPr id="26" name="Group 25"/>
            <p:cNvGrpSpPr/>
            <p:nvPr/>
          </p:nvGrpSpPr>
          <p:grpSpPr>
            <a:xfrm>
              <a:off x="8790103" y="3251576"/>
              <a:ext cx="1337826" cy="1620109"/>
              <a:chOff x="7378007" y="4540464"/>
              <a:chExt cx="1500307" cy="2043363"/>
            </a:xfrm>
          </p:grpSpPr>
          <p:pic>
            <p:nvPicPr>
              <p:cNvPr id="28" name="Picture 6" descr="Image result for Glo">
                <a:extLst>
                  <a:ext uri="{FF2B5EF4-FFF2-40B4-BE49-F238E27FC236}">
                    <a16:creationId xmlns:a16="http://schemas.microsoft.com/office/drawing/2014/main" id="{5D00FE4A-2471-4AB2-84A4-84551D57519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78007" y="4540465"/>
                <a:ext cx="1500307" cy="2043362"/>
              </a:xfrm>
              <a:prstGeom prst="roundRect">
                <a:avLst>
                  <a:gd name="adj" fmla="val 4167"/>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29" name="Rectangle 28"/>
              <p:cNvSpPr/>
              <p:nvPr/>
            </p:nvSpPr>
            <p:spPr>
              <a:xfrm>
                <a:off x="8178504" y="4540464"/>
                <a:ext cx="699810" cy="945936"/>
              </a:xfrm>
              <a:prstGeom prst="rect">
                <a:avLst/>
              </a:prstGeom>
              <a:solidFill>
                <a:sysClr val="window" lastClr="FFFFFF"/>
              </a:solidFill>
              <a:ln w="12700" cap="flat" cmpd="sng" algn="ctr">
                <a:noFill/>
                <a:prstDash val="solid"/>
                <a:miter lim="800000"/>
              </a:ln>
              <a:effectLst/>
            </p:spPr>
            <p:txBody>
              <a:bodyPr rtlCol="0" anchor="ctr"/>
              <a:lstStyle/>
              <a:p>
                <a:pPr algn="ctr">
                  <a:buClrTx/>
                  <a:defRPr/>
                </a:pPr>
                <a:endParaRPr lang="en-MY" sz="1800">
                  <a:solidFill>
                    <a:prstClr val="white"/>
                  </a:solidFill>
                  <a:latin typeface="Lato Light"/>
                  <a:ea typeface="+mn-ea"/>
                  <a:cs typeface="+mn-cs"/>
                </a:endParaRPr>
              </a:p>
            </p:txBody>
          </p:sp>
          <p:sp>
            <p:nvSpPr>
              <p:cNvPr id="30" name="Rectangle 29"/>
              <p:cNvSpPr/>
              <p:nvPr/>
            </p:nvSpPr>
            <p:spPr>
              <a:xfrm>
                <a:off x="7625176" y="6008914"/>
                <a:ext cx="348452" cy="347899"/>
              </a:xfrm>
              <a:prstGeom prst="rect">
                <a:avLst/>
              </a:prstGeom>
              <a:solidFill>
                <a:srgbClr val="EFEFED"/>
              </a:solidFill>
              <a:ln w="12700" cap="flat" cmpd="sng" algn="ctr">
                <a:noFill/>
                <a:prstDash val="solid"/>
                <a:miter lim="800000"/>
              </a:ln>
              <a:effectLst/>
            </p:spPr>
            <p:txBody>
              <a:bodyPr rtlCol="0" anchor="ctr"/>
              <a:lstStyle/>
              <a:p>
                <a:pPr algn="ctr">
                  <a:buClrTx/>
                  <a:defRPr/>
                </a:pPr>
                <a:endParaRPr lang="en-MY" sz="1800">
                  <a:solidFill>
                    <a:prstClr val="white"/>
                  </a:solidFill>
                  <a:latin typeface="Lato Light"/>
                  <a:ea typeface="+mn-ea"/>
                  <a:cs typeface="+mn-cs"/>
                </a:endParaRPr>
              </a:p>
            </p:txBody>
          </p:sp>
        </p:grpSp>
        <p:pic>
          <p:nvPicPr>
            <p:cNvPr id="27" name="Picture 4" descr="Image result for Plum JTI">
              <a:extLst>
                <a:ext uri="{FF2B5EF4-FFF2-40B4-BE49-F238E27FC236}">
                  <a16:creationId xmlns:a16="http://schemas.microsoft.com/office/drawing/2014/main" id="{758447EC-1DC1-445F-B3EB-6778C5A874B9}"/>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86206" y="4952415"/>
              <a:ext cx="1341724" cy="1023534"/>
            </a:xfrm>
            <a:prstGeom prst="roundRect">
              <a:avLst>
                <a:gd name="adj" fmla="val 5139"/>
              </a:avLst>
            </a:prstGeom>
            <a:solidFill>
              <a:srgbClr val="FFFFFF"/>
            </a:solidFill>
            <a:ln w="127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grpSp>
      <p:grpSp>
        <p:nvGrpSpPr>
          <p:cNvPr id="31" name="Group 30"/>
          <p:cNvGrpSpPr/>
          <p:nvPr/>
        </p:nvGrpSpPr>
        <p:grpSpPr>
          <a:xfrm>
            <a:off x="5670861" y="2066307"/>
            <a:ext cx="4574460" cy="2716239"/>
            <a:chOff x="1713258" y="2424963"/>
            <a:chExt cx="4301337" cy="2767332"/>
          </a:xfrm>
        </p:grpSpPr>
        <p:pic>
          <p:nvPicPr>
            <p:cNvPr id="32" name="Picture 3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713258" y="2424963"/>
              <a:ext cx="4218887" cy="2767332"/>
            </a:xfrm>
            <a:prstGeom prst="rect">
              <a:avLst/>
            </a:prstGeom>
            <a:effectLst>
              <a:outerShdw blurRad="50800" dist="38100" dir="16200000" rotWithShape="0">
                <a:prstClr val="black">
                  <a:alpha val="40000"/>
                </a:prstClr>
              </a:outerShdw>
            </a:effectLst>
          </p:spPr>
        </p:pic>
        <p:sp>
          <p:nvSpPr>
            <p:cNvPr id="33" name="Rectangle 32"/>
            <p:cNvSpPr/>
            <p:nvPr/>
          </p:nvSpPr>
          <p:spPr>
            <a:xfrm>
              <a:off x="1754393" y="2467388"/>
              <a:ext cx="4260202" cy="2602597"/>
            </a:xfrm>
            <a:prstGeom prst="rect">
              <a:avLst/>
            </a:prstGeom>
            <a:noFill/>
            <a:effectLst/>
          </p:spPr>
          <p:txBody>
            <a:bodyPr wrap="square" lIns="91440" tIns="45720" rIns="91440" bIns="45720">
              <a:spAutoFit/>
            </a:bodyPr>
            <a:lstStyle/>
            <a:p>
              <a:pPr marL="285750" indent="-285750">
                <a:buClrTx/>
                <a:buFont typeface="Arial" panose="020B0604020202020204" pitchFamily="34" charset="0"/>
                <a:buChar char="•"/>
                <a:defRPr/>
              </a:pPr>
              <a:r>
                <a:rPr lang="en-US" sz="1600" kern="1200" dirty="0">
                  <a:solidFill>
                    <a:prstClr val="black">
                      <a:lumMod val="50000"/>
                    </a:prstClr>
                  </a:solidFill>
                  <a:latin typeface="Arial Rounded MT Bold" panose="020F0704030504030204" pitchFamily="34" charset="0"/>
                  <a:ea typeface="+mn-ea"/>
                  <a:cs typeface="+mn-cs"/>
                </a:rPr>
                <a:t>Originate from China &amp; brought into Malaysia since 2013</a:t>
              </a:r>
            </a:p>
            <a:p>
              <a:pPr>
                <a:buClrTx/>
                <a:defRPr/>
              </a:pPr>
              <a:endParaRPr lang="en-US" sz="1600" kern="1200" dirty="0">
                <a:solidFill>
                  <a:prstClr val="black">
                    <a:lumMod val="50000"/>
                  </a:prstClr>
                </a:solidFill>
                <a:latin typeface="Arial Rounded MT Bold" panose="020F0704030504030204" pitchFamily="34" charset="0"/>
                <a:ea typeface="+mn-ea"/>
                <a:cs typeface="+mn-cs"/>
              </a:endParaRPr>
            </a:p>
            <a:p>
              <a:pPr marL="285750" indent="-285750">
                <a:buClrTx/>
                <a:buFont typeface="Arial" panose="020B0604020202020204" pitchFamily="34" charset="0"/>
                <a:buChar char="•"/>
                <a:defRPr/>
              </a:pPr>
              <a:r>
                <a:rPr lang="en-US" sz="1600" kern="1200" dirty="0">
                  <a:solidFill>
                    <a:prstClr val="black">
                      <a:lumMod val="50000"/>
                    </a:prstClr>
                  </a:solidFill>
                  <a:latin typeface="Arial Rounded MT Bold" panose="020F0704030504030204" pitchFamily="34" charset="0"/>
                  <a:ea typeface="+mn-ea"/>
                  <a:cs typeface="+mn-cs"/>
                </a:rPr>
                <a:t>Has evolved into many generations</a:t>
              </a:r>
            </a:p>
            <a:p>
              <a:pPr marL="285750" indent="-285750">
                <a:buClrTx/>
                <a:buFont typeface="Arial" panose="020B0604020202020204" pitchFamily="34" charset="0"/>
                <a:buChar char="•"/>
                <a:defRPr/>
              </a:pPr>
              <a:endParaRPr lang="en-US" sz="1600" kern="1200" dirty="0">
                <a:solidFill>
                  <a:prstClr val="black">
                    <a:lumMod val="50000"/>
                  </a:prstClr>
                </a:solidFill>
                <a:latin typeface="Arial Rounded MT Bold" panose="020F0704030504030204" pitchFamily="34" charset="0"/>
                <a:ea typeface="+mn-ea"/>
                <a:cs typeface="+mn-cs"/>
              </a:endParaRPr>
            </a:p>
            <a:p>
              <a:pPr marL="285750" indent="-285750">
                <a:buClrTx/>
                <a:buFont typeface="Arial" panose="020B0604020202020204" pitchFamily="34" charset="0"/>
                <a:buChar char="•"/>
                <a:defRPr/>
              </a:pPr>
              <a:r>
                <a:rPr lang="en-US" sz="1600" kern="1200" dirty="0">
                  <a:solidFill>
                    <a:prstClr val="black">
                      <a:lumMod val="50000"/>
                    </a:prstClr>
                  </a:solidFill>
                  <a:latin typeface="Arial Rounded MT Bold" panose="020F0704030504030204" pitchFamily="34" charset="0"/>
                  <a:ea typeface="+mn-ea"/>
                  <a:cs typeface="+mn-cs"/>
                </a:rPr>
                <a:t>Became phenomenal in Malaysia in 2015</a:t>
              </a:r>
            </a:p>
            <a:p>
              <a:pPr marL="285750" indent="-285750">
                <a:buClrTx/>
                <a:buFont typeface="Arial" panose="020B0604020202020204" pitchFamily="34" charset="0"/>
                <a:buChar char="•"/>
                <a:defRPr/>
              </a:pPr>
              <a:endParaRPr lang="en-US" sz="1600" kern="1200" dirty="0">
                <a:solidFill>
                  <a:prstClr val="black">
                    <a:lumMod val="50000"/>
                  </a:prstClr>
                </a:solidFill>
                <a:latin typeface="Arial Rounded MT Bold" panose="020F0704030504030204" pitchFamily="34" charset="0"/>
                <a:ea typeface="+mn-ea"/>
                <a:cs typeface="+mn-cs"/>
              </a:endParaRPr>
            </a:p>
            <a:p>
              <a:pPr marL="285750" indent="-285750">
                <a:buClrTx/>
                <a:buFont typeface="Arial" panose="020B0604020202020204" pitchFamily="34" charset="0"/>
                <a:buChar char="•"/>
                <a:defRPr/>
              </a:pPr>
              <a:r>
                <a:rPr lang="en-US" sz="1600" kern="1200" dirty="0">
                  <a:solidFill>
                    <a:prstClr val="black">
                      <a:lumMod val="50000"/>
                    </a:prstClr>
                  </a:solidFill>
                  <a:latin typeface="Arial Rounded MT Bold" panose="020F0704030504030204" pitchFamily="34" charset="0"/>
                  <a:ea typeface="+mn-ea"/>
                  <a:cs typeface="+mn-cs"/>
                </a:rPr>
                <a:t>Latest is </a:t>
              </a:r>
              <a:r>
                <a:rPr lang="en-US" sz="1600" kern="1200" dirty="0">
                  <a:solidFill>
                    <a:srgbClr val="FF0000"/>
                  </a:solidFill>
                  <a:latin typeface="Arial Rounded MT Bold" panose="020F0704030504030204" pitchFamily="34" charset="0"/>
                  <a:ea typeface="+mn-ea"/>
                  <a:cs typeface="+mn-cs"/>
                </a:rPr>
                <a:t>Heated tobacco product</a:t>
              </a:r>
              <a:r>
                <a:rPr lang="en-US" sz="1600" kern="1200" dirty="0">
                  <a:solidFill>
                    <a:prstClr val="black">
                      <a:lumMod val="50000"/>
                    </a:prstClr>
                  </a:solidFill>
                  <a:latin typeface="Arial Rounded MT Bold" panose="020F0704030504030204" pitchFamily="34" charset="0"/>
                  <a:ea typeface="+mn-ea"/>
                  <a:cs typeface="+mn-cs"/>
                </a:rPr>
                <a:t> in which tobacco is heated instead of burnt for the purpose of smoking</a:t>
              </a:r>
            </a:p>
          </p:txBody>
        </p:sp>
      </p:grpSp>
    </p:spTree>
    <p:extLst>
      <p:ext uri="{BB962C8B-B14F-4D97-AF65-F5344CB8AC3E}">
        <p14:creationId xmlns:p14="http://schemas.microsoft.com/office/powerpoint/2010/main" val="24432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a:t>
            </a:r>
            <a:br>
              <a:rPr lang="en-US" b="1" dirty="0"/>
            </a:br>
            <a:r>
              <a:rPr lang="en-US" b="1" dirty="0"/>
              <a:t>Open system</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pic>
        <p:nvPicPr>
          <p:cNvPr id="6" name="Content Placeholder 3"/>
          <p:cNvPicPr>
            <a:picLocks noChangeAspect="1"/>
          </p:cNvPicPr>
          <p:nvPr/>
        </p:nvPicPr>
        <p:blipFill rotWithShape="1">
          <a:blip r:embed="rId4"/>
          <a:srcRect l="40007" t="29333" r="18582" b="11836"/>
          <a:stretch/>
        </p:blipFill>
        <p:spPr>
          <a:xfrm>
            <a:off x="3906982" y="822103"/>
            <a:ext cx="6518189" cy="5208828"/>
          </a:xfrm>
          <a:prstGeom prst="rect">
            <a:avLst/>
          </a:prstGeom>
          <a:noFill/>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a:t>
            </a:r>
            <a:br>
              <a:rPr lang="en-US" b="1" dirty="0"/>
            </a:br>
            <a:r>
              <a:rPr lang="en-US" b="1" dirty="0"/>
              <a:t>Open system</a:t>
            </a:r>
            <a:r>
              <a:rPr lang="en-US" sz="2000" b="1" dirty="0"/>
              <a:t>-2</a:t>
            </a:r>
            <a:endParaRPr sz="2000"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pic>
        <p:nvPicPr>
          <p:cNvPr id="7" name="Picture 6"/>
          <p:cNvPicPr>
            <a:picLocks noChangeAspect="1"/>
          </p:cNvPicPr>
          <p:nvPr/>
        </p:nvPicPr>
        <p:blipFill rotWithShape="1">
          <a:blip r:embed="rId4"/>
          <a:srcRect l="49249" t="26667" r="16000" b="10334"/>
          <a:stretch/>
        </p:blipFill>
        <p:spPr>
          <a:xfrm>
            <a:off x="3904179" y="863029"/>
            <a:ext cx="6318607" cy="510934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1885051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a:t>
            </a:r>
            <a:br>
              <a:rPr lang="en-US" b="1" dirty="0"/>
            </a:br>
            <a:r>
              <a:rPr lang="en-US" b="1" dirty="0"/>
              <a:t>Open system</a:t>
            </a:r>
            <a:r>
              <a:rPr lang="en-US" sz="2000" b="1" dirty="0"/>
              <a:t>-3</a:t>
            </a:r>
            <a:r>
              <a:rPr lang="en-US" b="1" dirty="0"/>
              <a:t> </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sp>
        <p:nvSpPr>
          <p:cNvPr id="2" name="TextBox 1"/>
          <p:cNvSpPr txBox="1"/>
          <p:nvPr/>
        </p:nvSpPr>
        <p:spPr>
          <a:xfrm>
            <a:off x="4073236" y="452062"/>
            <a:ext cx="6871329" cy="523220"/>
          </a:xfrm>
          <a:prstGeom prst="rect">
            <a:avLst/>
          </a:prstGeom>
          <a:noFill/>
        </p:spPr>
        <p:txBody>
          <a:bodyPr wrap="square" rtlCol="0">
            <a:spAutoFit/>
          </a:bodyPr>
          <a:lstStyle/>
          <a:p>
            <a:pPr algn="ctr"/>
            <a:r>
              <a:rPr lang="en-MY" sz="2800" b="1" dirty="0"/>
              <a:t>Examples of E-liquid for open system</a:t>
            </a:r>
          </a:p>
        </p:txBody>
      </p:sp>
      <p:pic>
        <p:nvPicPr>
          <p:cNvPr id="8" name="Picture 7"/>
          <p:cNvPicPr>
            <a:picLocks noChangeAspect="1"/>
          </p:cNvPicPr>
          <p:nvPr/>
        </p:nvPicPr>
        <p:blipFill rotWithShape="1">
          <a:blip r:embed="rId4"/>
          <a:srcRect l="10625" t="25667" r="70188" b="20111"/>
          <a:stretch/>
        </p:blipFill>
        <p:spPr>
          <a:xfrm>
            <a:off x="3534804" y="975282"/>
            <a:ext cx="3771582" cy="5065300"/>
          </a:xfrm>
          <a:prstGeom prst="rect">
            <a:avLst/>
          </a:prstGeom>
        </p:spPr>
      </p:pic>
      <p:pic>
        <p:nvPicPr>
          <p:cNvPr id="9" name="Picture 8"/>
          <p:cNvPicPr>
            <a:picLocks noChangeAspect="1"/>
          </p:cNvPicPr>
          <p:nvPr/>
        </p:nvPicPr>
        <p:blipFill rotWithShape="1">
          <a:blip r:embed="rId5"/>
          <a:srcRect l="11062" t="50222" r="50438" b="23555"/>
          <a:stretch/>
        </p:blipFill>
        <p:spPr>
          <a:xfrm>
            <a:off x="7449437" y="3884779"/>
            <a:ext cx="2874138" cy="208636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0" name="Picture 9"/>
          <p:cNvPicPr>
            <a:picLocks noChangeAspect="1"/>
          </p:cNvPicPr>
          <p:nvPr/>
        </p:nvPicPr>
        <p:blipFill rotWithShape="1">
          <a:blip r:embed="rId6"/>
          <a:srcRect l="6750" t="15555" r="6500" b="7112"/>
          <a:stretch/>
        </p:blipFill>
        <p:spPr>
          <a:xfrm>
            <a:off x="7433796" y="1237673"/>
            <a:ext cx="3871481" cy="231150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330378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2947482"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 Closed system</a:t>
            </a:r>
            <a:endParaRPr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pic>
        <p:nvPicPr>
          <p:cNvPr id="7" name="Content Placeholder 3"/>
          <p:cNvPicPr>
            <a:picLocks noChangeAspect="1"/>
          </p:cNvPicPr>
          <p:nvPr/>
        </p:nvPicPr>
        <p:blipFill rotWithShape="1">
          <a:blip r:embed="rId4"/>
          <a:srcRect l="38262" t="22694" r="15688" b="16307"/>
          <a:stretch/>
        </p:blipFill>
        <p:spPr>
          <a:xfrm>
            <a:off x="3814495" y="812799"/>
            <a:ext cx="6700592" cy="5252597"/>
          </a:xfrm>
          <a:prstGeom prst="rect">
            <a:avLst/>
          </a:prstGeom>
          <a:noFill/>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9868357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8" y="1123837"/>
            <a:ext cx="3183009"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a:t>
            </a:r>
            <a:br>
              <a:rPr lang="en-US" b="1" dirty="0"/>
            </a:br>
            <a:r>
              <a:rPr lang="en-US" b="1" dirty="0"/>
              <a:t>Closed system</a:t>
            </a:r>
            <a:r>
              <a:rPr lang="en-US" sz="2000" b="1" dirty="0"/>
              <a:t>-2</a:t>
            </a:r>
            <a:endParaRPr sz="2000"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pic>
        <p:nvPicPr>
          <p:cNvPr id="6" name="Picture 5"/>
          <p:cNvPicPr>
            <a:picLocks noChangeAspect="1"/>
          </p:cNvPicPr>
          <p:nvPr/>
        </p:nvPicPr>
        <p:blipFill rotWithShape="1">
          <a:blip r:embed="rId4"/>
          <a:srcRect l="49313" t="37667" r="16625" b="31000"/>
          <a:stretch/>
        </p:blipFill>
        <p:spPr>
          <a:xfrm>
            <a:off x="3963403" y="863652"/>
            <a:ext cx="6344597" cy="512155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84429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3"/>
          <p:cNvSpPr txBox="1">
            <a:spLocks noGrp="1"/>
          </p:cNvSpPr>
          <p:nvPr>
            <p:ph type="title"/>
          </p:nvPr>
        </p:nvSpPr>
        <p:spPr>
          <a:xfrm>
            <a:off x="252919" y="1123837"/>
            <a:ext cx="3122594" cy="460118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FFFFFF"/>
              </a:buClr>
              <a:buSzPts val="3600"/>
              <a:buFont typeface="Corbel"/>
              <a:buNone/>
            </a:pPr>
            <a:r>
              <a:rPr lang="en-US" b="1" dirty="0"/>
              <a:t>Types of E-cigarette </a:t>
            </a:r>
            <a:br>
              <a:rPr lang="en-US" b="1" dirty="0"/>
            </a:br>
            <a:r>
              <a:rPr lang="en-US" b="1" dirty="0"/>
              <a:t>(E-cig) - </a:t>
            </a:r>
            <a:br>
              <a:rPr lang="en-US" b="1" dirty="0"/>
            </a:br>
            <a:r>
              <a:rPr lang="en-US" b="1" dirty="0"/>
              <a:t>Closed system</a:t>
            </a:r>
            <a:r>
              <a:rPr lang="en-US" sz="2000" b="1" dirty="0"/>
              <a:t>-3</a:t>
            </a:r>
            <a:endParaRPr sz="2000" b="1" dirty="0"/>
          </a:p>
        </p:txBody>
      </p:sp>
      <p:sp>
        <p:nvSpPr>
          <p:cNvPr id="110" name="Google Shape;110;p3"/>
          <p:cNvSpPr txBox="1">
            <a:spLocks noGrp="1"/>
          </p:cNvSpPr>
          <p:nvPr>
            <p:ph type="sldNum" idx="12"/>
          </p:nvPr>
        </p:nvSpPr>
        <p:spPr>
          <a:xfrm>
            <a:off x="10634135" y="6356350"/>
            <a:ext cx="1530927"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pic>
        <p:nvPicPr>
          <p:cNvPr id="111" name="Google Shape;111;p3"/>
          <p:cNvPicPr preferRelativeResize="0"/>
          <p:nvPr/>
        </p:nvPicPr>
        <p:blipFill rotWithShape="1">
          <a:blip r:embed="rId3">
            <a:alphaModFix/>
          </a:blip>
          <a:srcRect/>
          <a:stretch/>
        </p:blipFill>
        <p:spPr>
          <a:xfrm>
            <a:off x="10769733" y="5237018"/>
            <a:ext cx="1050767" cy="1617687"/>
          </a:xfrm>
          <a:prstGeom prst="rect">
            <a:avLst/>
          </a:prstGeom>
          <a:noFill/>
          <a:ln>
            <a:noFill/>
          </a:ln>
        </p:spPr>
      </p:pic>
      <p:sp>
        <p:nvSpPr>
          <p:cNvPr id="7" name="TextBox 6"/>
          <p:cNvSpPr txBox="1"/>
          <p:nvPr/>
        </p:nvSpPr>
        <p:spPr>
          <a:xfrm>
            <a:off x="4082474" y="429344"/>
            <a:ext cx="6998400" cy="523220"/>
          </a:xfrm>
          <a:prstGeom prst="rect">
            <a:avLst/>
          </a:prstGeom>
          <a:noFill/>
        </p:spPr>
        <p:txBody>
          <a:bodyPr wrap="square" rtlCol="0">
            <a:spAutoFit/>
          </a:bodyPr>
          <a:lstStyle/>
          <a:p>
            <a:pPr algn="ctr"/>
            <a:r>
              <a:rPr lang="en-MY" sz="2800" b="1" dirty="0"/>
              <a:t>Examples of closed system</a:t>
            </a:r>
          </a:p>
        </p:txBody>
      </p:sp>
      <p:grpSp>
        <p:nvGrpSpPr>
          <p:cNvPr id="2" name="Group 1"/>
          <p:cNvGrpSpPr/>
          <p:nvPr/>
        </p:nvGrpSpPr>
        <p:grpSpPr>
          <a:xfrm>
            <a:off x="4810539" y="1009360"/>
            <a:ext cx="4327780" cy="2455138"/>
            <a:chOff x="4197153" y="952564"/>
            <a:chExt cx="4719666" cy="2797541"/>
          </a:xfrm>
        </p:grpSpPr>
        <p:pic>
          <p:nvPicPr>
            <p:cNvPr id="8" name="Picture 7"/>
            <p:cNvPicPr>
              <a:picLocks noChangeAspect="1"/>
            </p:cNvPicPr>
            <p:nvPr/>
          </p:nvPicPr>
          <p:blipFill rotWithShape="1">
            <a:blip r:embed="rId4"/>
            <a:srcRect l="7000" t="23667" r="15063" b="9445"/>
            <a:stretch/>
          </p:blipFill>
          <p:spPr>
            <a:xfrm>
              <a:off x="4197153" y="952564"/>
              <a:ext cx="2288841" cy="2797541"/>
            </a:xfrm>
            <a:prstGeom prst="rect">
              <a:avLst/>
            </a:prstGeom>
          </p:spPr>
        </p:pic>
        <p:pic>
          <p:nvPicPr>
            <p:cNvPr id="9" name="Picture 8"/>
            <p:cNvPicPr>
              <a:picLocks noChangeAspect="1"/>
            </p:cNvPicPr>
            <p:nvPr/>
          </p:nvPicPr>
          <p:blipFill rotWithShape="1">
            <a:blip r:embed="rId5"/>
            <a:srcRect l="47188" t="27777" r="25437" b="7445"/>
            <a:stretch/>
          </p:blipFill>
          <p:spPr>
            <a:xfrm>
              <a:off x="6495680" y="952564"/>
              <a:ext cx="2421139" cy="2797541"/>
            </a:xfrm>
            <a:prstGeom prst="rect">
              <a:avLst/>
            </a:prstGeom>
          </p:spPr>
        </p:pic>
      </p:grpSp>
      <p:pic>
        <p:nvPicPr>
          <p:cNvPr id="10" name="Picture 9"/>
          <p:cNvPicPr>
            <a:picLocks noChangeAspect="1"/>
          </p:cNvPicPr>
          <p:nvPr/>
        </p:nvPicPr>
        <p:blipFill rotWithShape="1">
          <a:blip r:embed="rId6"/>
          <a:srcRect l="9625" t="17667" r="16812" b="17889"/>
          <a:stretch/>
        </p:blipFill>
        <p:spPr>
          <a:xfrm>
            <a:off x="3720075" y="3733768"/>
            <a:ext cx="3371074" cy="236357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11" name="Picture 10"/>
          <p:cNvPicPr>
            <a:picLocks noChangeAspect="1"/>
          </p:cNvPicPr>
          <p:nvPr/>
        </p:nvPicPr>
        <p:blipFill rotWithShape="1">
          <a:blip r:embed="rId7"/>
          <a:srcRect l="11313" t="19889" r="18125" b="15445"/>
          <a:stretch/>
        </p:blipFill>
        <p:spPr>
          <a:xfrm>
            <a:off x="7335741" y="3754484"/>
            <a:ext cx="3298394" cy="2365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802290027"/>
      </p:ext>
    </p:extLst>
  </p:cSld>
  <p:clrMapOvr>
    <a:masterClrMapping/>
  </p:clrMapOvr>
</p:sld>
</file>

<file path=ppt/theme/theme1.xml><?xml version="1.0" encoding="utf-8"?>
<a:theme xmlns:a="http://schemas.openxmlformats.org/drawingml/2006/main" name="Frame">
  <a:themeElements>
    <a:clrScheme name="Frame">
      <a:dk1>
        <a:srgbClr val="000000"/>
      </a:dk1>
      <a:lt1>
        <a:srgbClr val="FFFFFF"/>
      </a:lt1>
      <a:dk2>
        <a:srgbClr val="545454"/>
      </a:dk2>
      <a:lt2>
        <a:srgbClr val="BFBFBF"/>
      </a:lt2>
      <a:accent1>
        <a:srgbClr val="40BAD2"/>
      </a:accent1>
      <a:accent2>
        <a:srgbClr val="FAB900"/>
      </a:accent2>
      <a:accent3>
        <a:srgbClr val="90BB23"/>
      </a:accent3>
      <a:accent4>
        <a:srgbClr val="EE7008"/>
      </a:accent4>
      <a:accent5>
        <a:srgbClr val="1AB39F"/>
      </a:accent5>
      <a:accent6>
        <a:srgbClr val="D5393D"/>
      </a:accent6>
      <a:hlink>
        <a:srgbClr val="90BB23"/>
      </a:hlink>
      <a:folHlink>
        <a:srgbClr val="EE7008"/>
      </a:folHlink>
    </a:clrScheme>
    <a:fontScheme name="Frame">
      <a:maj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panose="020B0503020204020204"/>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Frame">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20000"/>
                <a:lumMod val="102000"/>
              </a:schemeClr>
            </a:gs>
            <a:gs pos="48000">
              <a:schemeClr val="phClr">
                <a:tint val="98000"/>
                <a:shade val="90000"/>
                <a:satMod val="110000"/>
                <a:lumMod val="103000"/>
              </a:schemeClr>
            </a:gs>
            <a:gs pos="100000">
              <a:schemeClr val="phClr">
                <a:tint val="98000"/>
                <a:shade val="80000"/>
                <a:satMod val="100000"/>
              </a:schemeClr>
            </a:gs>
          </a:gsLst>
          <a:lin ang="5400000" scaled="0"/>
        </a:gradFill>
      </a:bgFillStyleLst>
    </a:fmtScheme>
  </a:themeElements>
  <a:objectDefaults/>
  <a:extraClrSchemeLst/>
  <a:extLst>
    <a:ext uri="{05A4C25C-085E-4340-85A3-A5531E510DB2}">
      <thm15:themeFamily xmlns:thm15="http://schemas.microsoft.com/office/thememl/2012/main" name="Frame" id="{F226E7A2-7162-461C-9490-D27D9DC04E43}" vid="{629A0216-3BBD-45C0-B63F-2683BEA18F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TM03457475[[fn=Frame]]</Template>
  <TotalTime>1374</TotalTime>
  <Words>865</Words>
  <Application>Microsoft Office PowerPoint</Application>
  <PresentationFormat>Widescreen</PresentationFormat>
  <Paragraphs>123</Paragraphs>
  <Slides>16</Slides>
  <Notes>13</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16</vt:i4>
      </vt:variant>
    </vt:vector>
  </HeadingPairs>
  <TitlesOfParts>
    <vt:vector size="25" baseType="lpstr">
      <vt:lpstr>a Ambang Resesi</vt:lpstr>
      <vt:lpstr>Arial</vt:lpstr>
      <vt:lpstr>Arial Rounded MT Bold</vt:lpstr>
      <vt:lpstr>Calibri</vt:lpstr>
      <vt:lpstr>Corbel</vt:lpstr>
      <vt:lpstr>Lato Light</vt:lpstr>
      <vt:lpstr>Tahoma</vt:lpstr>
      <vt:lpstr>Wingdings 2</vt:lpstr>
      <vt:lpstr>Frame</vt:lpstr>
      <vt:lpstr>Training of Core Trainers on  Clinical Practice Guidelines (CPG)  Management of E-Cigarette or Vaping Product Use-Associated Lung Injury (EVALI)</vt:lpstr>
      <vt:lpstr>Learning objectives</vt:lpstr>
      <vt:lpstr>Types of E-cigarette  (E-cig) </vt:lpstr>
      <vt:lpstr>Types of E-cigarette  (E-cig) - Open system</vt:lpstr>
      <vt:lpstr>Types of E-cigarette  (E-cig) - Open system-2</vt:lpstr>
      <vt:lpstr>Types of E-cigarette  (E-cig) - Open system-3 </vt:lpstr>
      <vt:lpstr>Types of E-cigarette  (E-cig) - Closed system</vt:lpstr>
      <vt:lpstr>Types of E-cigarette  (E-cig) - Closed system-2</vt:lpstr>
      <vt:lpstr>Types of E-cigarette  (E-cig) -  Closed system-3</vt:lpstr>
      <vt:lpstr>E-cigarette  (E-cig) liquid</vt:lpstr>
      <vt:lpstr>Law &amp; legislation for e-cigarette</vt:lpstr>
      <vt:lpstr>History of vaping</vt:lpstr>
      <vt:lpstr>Frequency of vaping</vt:lpstr>
      <vt:lpstr>Nicotine &amp; flavour usage</vt:lpstr>
      <vt:lpstr>Take home messages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of Core Trainers on  Clinical Practice Guidelines (CPG)  Management of E-Cigarette or Vaping Product Use-Associated Lung Injury (EVALI)</dc:title>
  <dc:creator>Mohd Aminuddin Mohd Yusof</dc:creator>
  <cp:lastModifiedBy>Norliana Ismail</cp:lastModifiedBy>
  <cp:revision>38</cp:revision>
  <dcterms:created xsi:type="dcterms:W3CDTF">2021-12-21T02:11:57Z</dcterms:created>
  <dcterms:modified xsi:type="dcterms:W3CDTF">2022-12-27T08:55:13Z</dcterms:modified>
</cp:coreProperties>
</file>