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83" r:id="rId3"/>
    <p:sldId id="260" r:id="rId4"/>
    <p:sldId id="259" r:id="rId5"/>
    <p:sldId id="263" r:id="rId6"/>
    <p:sldId id="264" r:id="rId7"/>
    <p:sldId id="271" r:id="rId8"/>
    <p:sldId id="257" r:id="rId9"/>
    <p:sldId id="268" r:id="rId10"/>
    <p:sldId id="269" r:id="rId11"/>
    <p:sldId id="270" r:id="rId12"/>
    <p:sldId id="294" r:id="rId13"/>
    <p:sldId id="273" r:id="rId14"/>
    <p:sldId id="274" r:id="rId15"/>
    <p:sldId id="275" r:id="rId16"/>
    <p:sldId id="276" r:id="rId17"/>
    <p:sldId id="278" r:id="rId18"/>
    <p:sldId id="291" r:id="rId19"/>
    <p:sldId id="293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4B1156A-380E-4F78-BDF5-A606A8083BF9}" styleName="Medium Style 4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067E69-F6AD-47FC-BE3C-D21DD9067AC6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1FB02D4-6630-40E6-9955-FB7B3B1F8364}">
      <dgm:prSet phldrT="[Text]" phldr="1"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FC5CD50E-75F8-4065-B685-91DA2A3FCF05}" type="parTrans" cxnId="{CA0F64D5-E160-4AD7-8DC6-98B6E0AA35C2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774ACFC-A276-4031-8720-74B9BD0F6535}" type="sibTrans" cxnId="{CA0F64D5-E160-4AD7-8DC6-98B6E0AA35C2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1EAC8FE8-7C4B-4A24-A1EF-4FE6599EE512}">
      <dgm:prSet phldrT="[Text]" phldr="0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pPr rtl="0"/>
          <a:r>
            <a:rPr lang="en-US" sz="31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STAGE 1</a:t>
          </a:r>
        </a:p>
      </dgm:t>
    </dgm:pt>
    <dgm:pt modelId="{D596DA8C-248B-4407-8F0A-83B520B3F6B4}" type="parTrans" cxnId="{1A16BFE1-01B3-4A25-8FB8-38169C33C0DF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374EA4BC-D5E6-4D47-998D-EB9015AEDA47}" type="sibTrans" cxnId="{1A16BFE1-01B3-4A25-8FB8-38169C33C0DF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EFAACCF-5EEC-4EDA-AC22-27B203972936}">
      <dgm:prSet phldrT="[Text]" phldr="0" custT="1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pPr rtl="0"/>
          <a:r>
            <a:rPr lang="en-US" sz="3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Demarcation line</a:t>
          </a:r>
        </a:p>
      </dgm:t>
    </dgm:pt>
    <dgm:pt modelId="{F65812E1-1A7D-4C50-905B-233B7047CAEF}" type="parTrans" cxnId="{1480C0D4-CB25-4E2B-A6C5-AA8C46470A4A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8DF74200-F3C8-4335-A052-2763C0041346}" type="sibTrans" cxnId="{1480C0D4-CB25-4E2B-A6C5-AA8C46470A4A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D6B9ECDF-1503-40D8-830D-1D465D6AFF49}">
      <dgm:prSet phldrT="[Text]" phldr="1"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9D89B48B-D0F5-4F8B-8262-9A7A7B9D85FD}" type="parTrans" cxnId="{BD471195-8B2C-4D02-A44E-2769D648E67A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7B78D1CE-3D25-47CC-8A50-04C9E26BBE7E}" type="sibTrans" cxnId="{BD471195-8B2C-4D02-A44E-2769D648E67A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A90B879D-F6BF-47A1-A8BA-0943A6060689}">
      <dgm:prSet phldrT="[Text]" phldr="0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pPr rtl="0"/>
          <a:r>
            <a:rPr lang="en-US" sz="31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1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STAGE 2</a:t>
          </a:r>
        </a:p>
      </dgm:t>
    </dgm:pt>
    <dgm:pt modelId="{3FFB186A-951B-4BBD-BCCE-388761854E09}" type="parTrans" cxnId="{25D060DD-168D-4F33-AC49-523C37428474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4F98560A-DEF1-465C-8511-92DE4AF84BC5}" type="sibTrans" cxnId="{25D060DD-168D-4F33-AC49-523C37428474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62FDDD99-3725-47E8-9407-5BFFBD902D8B}">
      <dgm:prSet phldrT="[Text]" phldr="0" custT="1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pPr rtl="0"/>
          <a:r>
            <a:rPr lang="en-US" sz="31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Ridge</a:t>
          </a:r>
        </a:p>
      </dgm:t>
    </dgm:pt>
    <dgm:pt modelId="{3DE82B1B-1FA0-45F1-82C9-1B6C2EFCBA22}" type="parTrans" cxnId="{8AFD99C7-CAE8-4DAE-984A-312938D6693F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113CCA7-2CE7-4021-A769-5202C2173E32}" type="sibTrans" cxnId="{8AFD99C7-CAE8-4DAE-984A-312938D6693F}">
      <dgm:prSet/>
      <dgm:spPr/>
      <dgm:t>
        <a:bodyPr/>
        <a:lstStyle/>
        <a:p>
          <a:endParaRPr lang="en-US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B1F2F3B0-103E-4526-A4B7-D96FA7483B01}">
      <dgm:prSet phldr="0"/>
      <dgm:spPr/>
      <dgm:t>
        <a:bodyPr/>
        <a:lstStyle/>
        <a:p>
          <a:endParaRPr lang="en-US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02EEF8E1-DEE8-46D4-83AA-5BD1529AE978}" type="parTrans" cxnId="{325C18FB-76DB-4D41-8466-F1F210F5C596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88CB56AF-E8B5-4115-A4CC-12A29404C457}" type="sibTrans" cxnId="{325C18FB-76DB-4D41-8466-F1F210F5C596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735DDB71-BE11-4E17-A043-ACDA643C2740}">
      <dgm:prSet phldr="0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pPr rtl="0"/>
          <a:r>
            <a:rPr lang="en-US" sz="31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1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STAGE 3</a:t>
          </a:r>
        </a:p>
      </dgm:t>
    </dgm:pt>
    <dgm:pt modelId="{4DED57C2-C1AF-4A70-9C61-B731176F3E9C}" type="parTrans" cxnId="{E34F5381-A0E8-47D1-89FB-2F2DEB03ECB2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E8AD0D61-58A0-4C15-9212-F23B47C86F4A}" type="sibTrans" cxnId="{E34F5381-A0E8-47D1-89FB-2F2DEB03ECB2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7E13A559-2B5B-493A-9BB3-15221532E18E}">
      <dgm:prSet phldr="0" custT="1"/>
      <dgm:spPr>
        <a:solidFill>
          <a:schemeClr val="tx2">
            <a:lumMod val="25000"/>
            <a:lumOff val="75000"/>
            <a:alpha val="90000"/>
          </a:schemeClr>
        </a:solidFill>
      </dgm:spPr>
      <dgm:t>
        <a:bodyPr/>
        <a:lstStyle/>
        <a:p>
          <a:r>
            <a:rPr lang="en-US" sz="3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Extraretinal neovascular proliferation</a:t>
          </a:r>
        </a:p>
      </dgm:t>
    </dgm:pt>
    <dgm:pt modelId="{0A21735B-7D9D-4FDC-B8C8-0A29F2F6900E}" type="parTrans" cxnId="{77A875A3-8098-4AE0-AE41-CDF4EEA4A8DC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C2C2104C-E9CC-4D29-985A-420D400551FB}" type="sibTrans" cxnId="{77A875A3-8098-4AE0-AE41-CDF4EEA4A8DC}">
      <dgm:prSet/>
      <dgm:spPr/>
      <dgm:t>
        <a:bodyPr/>
        <a:lstStyle/>
        <a:p>
          <a:endParaRPr lang="en-MY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gm:t>
    </dgm:pt>
    <dgm:pt modelId="{D6F2E60D-A84F-43F6-9353-6E276EDF790D}" type="pres">
      <dgm:prSet presAssocID="{02067E69-F6AD-47FC-BE3C-D21DD9067AC6}" presName="Name0" presStyleCnt="0">
        <dgm:presLayoutVars>
          <dgm:dir/>
          <dgm:animLvl val="lvl"/>
          <dgm:resizeHandles/>
        </dgm:presLayoutVars>
      </dgm:prSet>
      <dgm:spPr/>
    </dgm:pt>
    <dgm:pt modelId="{20201C51-21EE-49E6-B727-BAB6E6D13C65}" type="pres">
      <dgm:prSet presAssocID="{71FB02D4-6630-40E6-9955-FB7B3B1F8364}" presName="linNode" presStyleCnt="0"/>
      <dgm:spPr/>
    </dgm:pt>
    <dgm:pt modelId="{8119092D-626C-4705-BA87-D66F2E1F6CE5}" type="pres">
      <dgm:prSet presAssocID="{71FB02D4-6630-40E6-9955-FB7B3B1F8364}" presName="parentShp" presStyleLbl="node1" presStyleIdx="0" presStyleCnt="3">
        <dgm:presLayoutVars>
          <dgm:bulletEnabled val="1"/>
        </dgm:presLayoutVars>
      </dgm:prSet>
      <dgm:spPr/>
    </dgm:pt>
    <dgm:pt modelId="{F2F85282-869E-4599-BA4F-9FFB78A9C4D4}" type="pres">
      <dgm:prSet presAssocID="{71FB02D4-6630-40E6-9955-FB7B3B1F8364}" presName="childShp" presStyleLbl="bgAccFollowNode1" presStyleIdx="0" presStyleCnt="3">
        <dgm:presLayoutVars>
          <dgm:bulletEnabled val="1"/>
        </dgm:presLayoutVars>
      </dgm:prSet>
      <dgm:spPr/>
    </dgm:pt>
    <dgm:pt modelId="{8D165F50-D852-44D0-9901-FBE52F92163C}" type="pres">
      <dgm:prSet presAssocID="{0774ACFC-A276-4031-8720-74B9BD0F6535}" presName="spacing" presStyleCnt="0"/>
      <dgm:spPr/>
    </dgm:pt>
    <dgm:pt modelId="{17CBB7EC-6D7F-4D60-8138-B788E19E2B87}" type="pres">
      <dgm:prSet presAssocID="{D6B9ECDF-1503-40D8-830D-1D465D6AFF49}" presName="linNode" presStyleCnt="0"/>
      <dgm:spPr/>
    </dgm:pt>
    <dgm:pt modelId="{5D17F0CC-06CF-4B4C-9A70-819C6C56E0CA}" type="pres">
      <dgm:prSet presAssocID="{D6B9ECDF-1503-40D8-830D-1D465D6AFF49}" presName="parentShp" presStyleLbl="node1" presStyleIdx="1" presStyleCnt="3">
        <dgm:presLayoutVars>
          <dgm:bulletEnabled val="1"/>
        </dgm:presLayoutVars>
      </dgm:prSet>
      <dgm:spPr/>
    </dgm:pt>
    <dgm:pt modelId="{841B255B-DC9F-493F-9ECD-AFC6F30C9B44}" type="pres">
      <dgm:prSet presAssocID="{D6B9ECDF-1503-40D8-830D-1D465D6AFF49}" presName="childShp" presStyleLbl="bgAccFollowNode1" presStyleIdx="1" presStyleCnt="3">
        <dgm:presLayoutVars>
          <dgm:bulletEnabled val="1"/>
        </dgm:presLayoutVars>
      </dgm:prSet>
      <dgm:spPr/>
    </dgm:pt>
    <dgm:pt modelId="{30F6909D-36A3-444A-A077-5CA5E0676F52}" type="pres">
      <dgm:prSet presAssocID="{7B78D1CE-3D25-47CC-8A50-04C9E26BBE7E}" presName="spacing" presStyleCnt="0"/>
      <dgm:spPr/>
    </dgm:pt>
    <dgm:pt modelId="{4D45F611-6E21-4B6F-8D22-5961FF3F1F28}" type="pres">
      <dgm:prSet presAssocID="{B1F2F3B0-103E-4526-A4B7-D96FA7483B01}" presName="linNode" presStyleCnt="0"/>
      <dgm:spPr/>
    </dgm:pt>
    <dgm:pt modelId="{6F2B6222-CB79-496B-A1CA-C55CD81E26E3}" type="pres">
      <dgm:prSet presAssocID="{B1F2F3B0-103E-4526-A4B7-D96FA7483B01}" presName="parentShp" presStyleLbl="node1" presStyleIdx="2" presStyleCnt="3" custLinFactNeighborX="48" custLinFactNeighborY="2293">
        <dgm:presLayoutVars>
          <dgm:bulletEnabled val="1"/>
        </dgm:presLayoutVars>
      </dgm:prSet>
      <dgm:spPr/>
    </dgm:pt>
    <dgm:pt modelId="{DF4C7EDB-0313-4A30-8668-C52193F6A844}" type="pres">
      <dgm:prSet presAssocID="{B1F2F3B0-103E-4526-A4B7-D96FA7483B01}" presName="childShp" presStyleLbl="bgAccFollowNode1" presStyleIdx="2" presStyleCnt="3">
        <dgm:presLayoutVars>
          <dgm:bulletEnabled val="1"/>
        </dgm:presLayoutVars>
      </dgm:prSet>
      <dgm:spPr/>
    </dgm:pt>
  </dgm:ptLst>
  <dgm:cxnLst>
    <dgm:cxn modelId="{28C8830A-9F44-4CA0-8970-43AFC558B5DE}" type="presOf" srcId="{7E13A559-2B5B-493A-9BB3-15221532E18E}" destId="{DF4C7EDB-0313-4A30-8668-C52193F6A844}" srcOrd="0" destOrd="1" presId="urn:microsoft.com/office/officeart/2005/8/layout/vList6"/>
    <dgm:cxn modelId="{D194783D-FA70-40FB-BEBB-3DA19A0B07C8}" type="presOf" srcId="{02067E69-F6AD-47FC-BE3C-D21DD9067AC6}" destId="{D6F2E60D-A84F-43F6-9353-6E276EDF790D}" srcOrd="0" destOrd="0" presId="urn:microsoft.com/office/officeart/2005/8/layout/vList6"/>
    <dgm:cxn modelId="{AC64D267-DB40-4D2C-9DCA-96906ECCD4DE}" type="presOf" srcId="{735DDB71-BE11-4E17-A043-ACDA643C2740}" destId="{DF4C7EDB-0313-4A30-8668-C52193F6A844}" srcOrd="0" destOrd="0" presId="urn:microsoft.com/office/officeart/2005/8/layout/vList6"/>
    <dgm:cxn modelId="{5E65654B-DC28-48D2-9662-F8AEC6470AB5}" type="presOf" srcId="{1EAC8FE8-7C4B-4A24-A1EF-4FE6599EE512}" destId="{F2F85282-869E-4599-BA4F-9FFB78A9C4D4}" srcOrd="0" destOrd="0" presId="urn:microsoft.com/office/officeart/2005/8/layout/vList6"/>
    <dgm:cxn modelId="{1968C26F-11C4-465C-8037-2C4B9CF40ECD}" type="presOf" srcId="{B1F2F3B0-103E-4526-A4B7-D96FA7483B01}" destId="{6F2B6222-CB79-496B-A1CA-C55CD81E26E3}" srcOrd="0" destOrd="0" presId="urn:microsoft.com/office/officeart/2005/8/layout/vList6"/>
    <dgm:cxn modelId="{9B98E153-0424-430E-B160-DD47D33657F7}" type="presOf" srcId="{62FDDD99-3725-47E8-9407-5BFFBD902D8B}" destId="{841B255B-DC9F-493F-9ECD-AFC6F30C9B44}" srcOrd="0" destOrd="1" presId="urn:microsoft.com/office/officeart/2005/8/layout/vList6"/>
    <dgm:cxn modelId="{E34F5381-A0E8-47D1-89FB-2F2DEB03ECB2}" srcId="{B1F2F3B0-103E-4526-A4B7-D96FA7483B01}" destId="{735DDB71-BE11-4E17-A043-ACDA643C2740}" srcOrd="0" destOrd="0" parTransId="{4DED57C2-C1AF-4A70-9C61-B731176F3E9C}" sibTransId="{E8AD0D61-58A0-4C15-9212-F23B47C86F4A}"/>
    <dgm:cxn modelId="{BD471195-8B2C-4D02-A44E-2769D648E67A}" srcId="{02067E69-F6AD-47FC-BE3C-D21DD9067AC6}" destId="{D6B9ECDF-1503-40D8-830D-1D465D6AFF49}" srcOrd="1" destOrd="0" parTransId="{9D89B48B-D0F5-4F8B-8262-9A7A7B9D85FD}" sibTransId="{7B78D1CE-3D25-47CC-8A50-04C9E26BBE7E}"/>
    <dgm:cxn modelId="{77A875A3-8098-4AE0-AE41-CDF4EEA4A8DC}" srcId="{735DDB71-BE11-4E17-A043-ACDA643C2740}" destId="{7E13A559-2B5B-493A-9BB3-15221532E18E}" srcOrd="0" destOrd="0" parTransId="{0A21735B-7D9D-4FDC-B8C8-0A29F2F6900E}" sibTransId="{C2C2104C-E9CC-4D29-985A-420D400551FB}"/>
    <dgm:cxn modelId="{8AFD99C7-CAE8-4DAE-984A-312938D6693F}" srcId="{A90B879D-F6BF-47A1-A8BA-0943A6060689}" destId="{62FDDD99-3725-47E8-9407-5BFFBD902D8B}" srcOrd="0" destOrd="0" parTransId="{3DE82B1B-1FA0-45F1-82C9-1B6C2EFCBA22}" sibTransId="{0113CCA7-2CE7-4021-A769-5202C2173E32}"/>
    <dgm:cxn modelId="{2DD660CD-1C45-45F6-844F-0BE7FE648EA9}" type="presOf" srcId="{71FB02D4-6630-40E6-9955-FB7B3B1F8364}" destId="{8119092D-626C-4705-BA87-D66F2E1F6CE5}" srcOrd="0" destOrd="0" presId="urn:microsoft.com/office/officeart/2005/8/layout/vList6"/>
    <dgm:cxn modelId="{47ADAED2-AE21-401D-974E-03CB578A50DF}" type="presOf" srcId="{A90B879D-F6BF-47A1-A8BA-0943A6060689}" destId="{841B255B-DC9F-493F-9ECD-AFC6F30C9B44}" srcOrd="0" destOrd="0" presId="urn:microsoft.com/office/officeart/2005/8/layout/vList6"/>
    <dgm:cxn modelId="{1480C0D4-CB25-4E2B-A6C5-AA8C46470A4A}" srcId="{1EAC8FE8-7C4B-4A24-A1EF-4FE6599EE512}" destId="{0EFAACCF-5EEC-4EDA-AC22-27B203972936}" srcOrd="0" destOrd="0" parTransId="{F65812E1-1A7D-4C50-905B-233B7047CAEF}" sibTransId="{8DF74200-F3C8-4335-A052-2763C0041346}"/>
    <dgm:cxn modelId="{CA0F64D5-E160-4AD7-8DC6-98B6E0AA35C2}" srcId="{02067E69-F6AD-47FC-BE3C-D21DD9067AC6}" destId="{71FB02D4-6630-40E6-9955-FB7B3B1F8364}" srcOrd="0" destOrd="0" parTransId="{FC5CD50E-75F8-4065-B685-91DA2A3FCF05}" sibTransId="{0774ACFC-A276-4031-8720-74B9BD0F6535}"/>
    <dgm:cxn modelId="{25D060DD-168D-4F33-AC49-523C37428474}" srcId="{D6B9ECDF-1503-40D8-830D-1D465D6AFF49}" destId="{A90B879D-F6BF-47A1-A8BA-0943A6060689}" srcOrd="0" destOrd="0" parTransId="{3FFB186A-951B-4BBD-BCCE-388761854E09}" sibTransId="{4F98560A-DEF1-465C-8511-92DE4AF84BC5}"/>
    <dgm:cxn modelId="{9F84B2E1-46D4-47C2-8359-11BF2670A1A2}" type="presOf" srcId="{0EFAACCF-5EEC-4EDA-AC22-27B203972936}" destId="{F2F85282-869E-4599-BA4F-9FFB78A9C4D4}" srcOrd="0" destOrd="1" presId="urn:microsoft.com/office/officeart/2005/8/layout/vList6"/>
    <dgm:cxn modelId="{1A16BFE1-01B3-4A25-8FB8-38169C33C0DF}" srcId="{71FB02D4-6630-40E6-9955-FB7B3B1F8364}" destId="{1EAC8FE8-7C4B-4A24-A1EF-4FE6599EE512}" srcOrd="0" destOrd="0" parTransId="{D596DA8C-248B-4407-8F0A-83B520B3F6B4}" sibTransId="{374EA4BC-D5E6-4D47-998D-EB9015AEDA47}"/>
    <dgm:cxn modelId="{43DA48E9-41C6-4354-80C4-4B95B16CB1CB}" type="presOf" srcId="{D6B9ECDF-1503-40D8-830D-1D465D6AFF49}" destId="{5D17F0CC-06CF-4B4C-9A70-819C6C56E0CA}" srcOrd="0" destOrd="0" presId="urn:microsoft.com/office/officeart/2005/8/layout/vList6"/>
    <dgm:cxn modelId="{325C18FB-76DB-4D41-8466-F1F210F5C596}" srcId="{02067E69-F6AD-47FC-BE3C-D21DD9067AC6}" destId="{B1F2F3B0-103E-4526-A4B7-D96FA7483B01}" srcOrd="2" destOrd="0" parTransId="{02EEF8E1-DEE8-46D4-83AA-5BD1529AE978}" sibTransId="{88CB56AF-E8B5-4115-A4CC-12A29404C457}"/>
    <dgm:cxn modelId="{BDD7B822-6B70-4D28-8E69-F5C897E0BA0F}" type="presParOf" srcId="{D6F2E60D-A84F-43F6-9353-6E276EDF790D}" destId="{20201C51-21EE-49E6-B727-BAB6E6D13C65}" srcOrd="0" destOrd="0" presId="urn:microsoft.com/office/officeart/2005/8/layout/vList6"/>
    <dgm:cxn modelId="{B2235DAB-42DB-48B8-A580-ABDB0301025B}" type="presParOf" srcId="{20201C51-21EE-49E6-B727-BAB6E6D13C65}" destId="{8119092D-626C-4705-BA87-D66F2E1F6CE5}" srcOrd="0" destOrd="0" presId="urn:microsoft.com/office/officeart/2005/8/layout/vList6"/>
    <dgm:cxn modelId="{595EE139-B4B9-47C2-988C-C17D7BE14220}" type="presParOf" srcId="{20201C51-21EE-49E6-B727-BAB6E6D13C65}" destId="{F2F85282-869E-4599-BA4F-9FFB78A9C4D4}" srcOrd="1" destOrd="0" presId="urn:microsoft.com/office/officeart/2005/8/layout/vList6"/>
    <dgm:cxn modelId="{8A93F0D5-418F-418C-B964-3731AF61FC51}" type="presParOf" srcId="{D6F2E60D-A84F-43F6-9353-6E276EDF790D}" destId="{8D165F50-D852-44D0-9901-FBE52F92163C}" srcOrd="1" destOrd="0" presId="urn:microsoft.com/office/officeart/2005/8/layout/vList6"/>
    <dgm:cxn modelId="{04A6EA09-3B79-4EBE-BE93-77C609C319DA}" type="presParOf" srcId="{D6F2E60D-A84F-43F6-9353-6E276EDF790D}" destId="{17CBB7EC-6D7F-4D60-8138-B788E19E2B87}" srcOrd="2" destOrd="0" presId="urn:microsoft.com/office/officeart/2005/8/layout/vList6"/>
    <dgm:cxn modelId="{08BAFFFA-0A42-4C6E-AFDC-70D5C40C23B0}" type="presParOf" srcId="{17CBB7EC-6D7F-4D60-8138-B788E19E2B87}" destId="{5D17F0CC-06CF-4B4C-9A70-819C6C56E0CA}" srcOrd="0" destOrd="0" presId="urn:microsoft.com/office/officeart/2005/8/layout/vList6"/>
    <dgm:cxn modelId="{2167F39F-640A-4BA6-B3A4-66AE0CC3C214}" type="presParOf" srcId="{17CBB7EC-6D7F-4D60-8138-B788E19E2B87}" destId="{841B255B-DC9F-493F-9ECD-AFC6F30C9B44}" srcOrd="1" destOrd="0" presId="urn:microsoft.com/office/officeart/2005/8/layout/vList6"/>
    <dgm:cxn modelId="{208D84A7-3E46-4B24-8BC1-FF56AA0F4DF6}" type="presParOf" srcId="{D6F2E60D-A84F-43F6-9353-6E276EDF790D}" destId="{30F6909D-36A3-444A-A077-5CA5E0676F52}" srcOrd="3" destOrd="0" presId="urn:microsoft.com/office/officeart/2005/8/layout/vList6"/>
    <dgm:cxn modelId="{D3E4F92C-2E54-4FF9-BF21-B19322F3100C}" type="presParOf" srcId="{D6F2E60D-A84F-43F6-9353-6E276EDF790D}" destId="{4D45F611-6E21-4B6F-8D22-5961FF3F1F28}" srcOrd="4" destOrd="0" presId="urn:microsoft.com/office/officeart/2005/8/layout/vList6"/>
    <dgm:cxn modelId="{89D25CF9-0A77-4BB5-89A7-F6FEFAC62509}" type="presParOf" srcId="{4D45F611-6E21-4B6F-8D22-5961FF3F1F28}" destId="{6F2B6222-CB79-496B-A1CA-C55CD81E26E3}" srcOrd="0" destOrd="0" presId="urn:microsoft.com/office/officeart/2005/8/layout/vList6"/>
    <dgm:cxn modelId="{44EA270F-D734-49B6-BB61-7BBB5881D17C}" type="presParOf" srcId="{4D45F611-6E21-4B6F-8D22-5961FF3F1F28}" destId="{DF4C7EDB-0313-4A30-8668-C52193F6A844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F85282-869E-4599-BA4F-9FFB78A9C4D4}">
      <dsp:nvSpPr>
        <dsp:cNvPr id="0" name=""/>
        <dsp:cNvSpPr/>
      </dsp:nvSpPr>
      <dsp:spPr>
        <a:xfrm>
          <a:off x="4112937" y="0"/>
          <a:ext cx="6169406" cy="1910148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5000"/>
            <a:lumOff val="75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100" b="1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STAGE 1</a:t>
          </a:r>
        </a:p>
        <a:p>
          <a:pPr marL="571500" lvl="2" indent="-285750" algn="l" defTabSz="14224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Demarcation line</a:t>
          </a:r>
        </a:p>
      </dsp:txBody>
      <dsp:txXfrm>
        <a:off x="4112937" y="238769"/>
        <a:ext cx="5453101" cy="1432611"/>
      </dsp:txXfrm>
    </dsp:sp>
    <dsp:sp modelId="{8119092D-626C-4705-BA87-D66F2E1F6CE5}">
      <dsp:nvSpPr>
        <dsp:cNvPr id="0" name=""/>
        <dsp:cNvSpPr/>
      </dsp:nvSpPr>
      <dsp:spPr>
        <a:xfrm>
          <a:off x="0" y="0"/>
          <a:ext cx="4112937" cy="19101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93246" y="93246"/>
        <a:ext cx="3926445" cy="1723656"/>
      </dsp:txXfrm>
    </dsp:sp>
    <dsp:sp modelId="{841B255B-DC9F-493F-9ECD-AFC6F30C9B44}">
      <dsp:nvSpPr>
        <dsp:cNvPr id="0" name=""/>
        <dsp:cNvSpPr/>
      </dsp:nvSpPr>
      <dsp:spPr>
        <a:xfrm>
          <a:off x="4112937" y="2101163"/>
          <a:ext cx="6169406" cy="1910148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5000"/>
            <a:lumOff val="75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685" tIns="19685" rIns="19685" bIns="19685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100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100" b="1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STAGE 2</a:t>
          </a:r>
        </a:p>
        <a:p>
          <a:pPr marL="571500" lvl="2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100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200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Ridge</a:t>
          </a:r>
        </a:p>
      </dsp:txBody>
      <dsp:txXfrm>
        <a:off x="4112937" y="2339932"/>
        <a:ext cx="5453101" cy="1432611"/>
      </dsp:txXfrm>
    </dsp:sp>
    <dsp:sp modelId="{5D17F0CC-06CF-4B4C-9A70-819C6C56E0CA}">
      <dsp:nvSpPr>
        <dsp:cNvPr id="0" name=""/>
        <dsp:cNvSpPr/>
      </dsp:nvSpPr>
      <dsp:spPr>
        <a:xfrm>
          <a:off x="0" y="2101163"/>
          <a:ext cx="4112937" cy="19101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93246" y="2194409"/>
        <a:ext cx="3926445" cy="1723656"/>
      </dsp:txXfrm>
    </dsp:sp>
    <dsp:sp modelId="{DF4C7EDB-0313-4A30-8668-C52193F6A844}">
      <dsp:nvSpPr>
        <dsp:cNvPr id="0" name=""/>
        <dsp:cNvSpPr/>
      </dsp:nvSpPr>
      <dsp:spPr>
        <a:xfrm>
          <a:off x="4112937" y="4202327"/>
          <a:ext cx="6169406" cy="1910148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5000"/>
            <a:lumOff val="75000"/>
            <a:alpha val="90000"/>
          </a:schemeClr>
        </a:solidFill>
        <a:ln w="190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37795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100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 </a:t>
          </a:r>
          <a:r>
            <a:rPr lang="en-US" sz="3100" b="1" kern="1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STAGE 3</a:t>
          </a:r>
        </a:p>
        <a:p>
          <a:pPr marL="571500" lvl="2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3200" kern="1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rPr>
            <a:t>Extraretinal neovascular proliferation</a:t>
          </a:r>
        </a:p>
      </dsp:txBody>
      <dsp:txXfrm>
        <a:off x="4112937" y="4441096"/>
        <a:ext cx="5453101" cy="1432611"/>
      </dsp:txXfrm>
    </dsp:sp>
    <dsp:sp modelId="{6F2B6222-CB79-496B-A1CA-C55CD81E26E3}">
      <dsp:nvSpPr>
        <dsp:cNvPr id="0" name=""/>
        <dsp:cNvSpPr/>
      </dsp:nvSpPr>
      <dsp:spPr>
        <a:xfrm>
          <a:off x="2961" y="4202327"/>
          <a:ext cx="4112937" cy="19101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500" kern="1200" dirty="0">
            <a:latin typeface="Calibri Light" panose="020F0302020204030204" pitchFamily="34" charset="0"/>
            <a:ea typeface="Calibri Light" panose="020F0302020204030204" pitchFamily="34" charset="0"/>
            <a:cs typeface="Calibri Light" panose="020F0302020204030204" pitchFamily="34" charset="0"/>
          </a:endParaRPr>
        </a:p>
      </dsp:txBody>
      <dsp:txXfrm>
        <a:off x="96207" y="4295573"/>
        <a:ext cx="3926445" cy="1723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12F6D4-BD42-47D4-A7CB-1064F2E3460D}" type="datetimeFigureOut">
              <a:t>11/25/2024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F6EB3-0C26-421E-90EE-24A674300BCC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29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Type 1 (High Risk) Rx within 48 hours / Type 2 (Low Risk) weekly observation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F6EB3-0C26-421E-90EE-24A674300BCC}" type="slidenum"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775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Extremely preterm (less than 28 weeks) Very preterm (28 to 32 weeks) Moderate to late preterm (32 to 37 weeks)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F6EB3-0C26-421E-90EE-24A674300BCC}" type="slidenum"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50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Acute ROP (Stages 1-3)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BF6EB3-0C26-421E-90EE-24A674300BC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47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04146-3A30-42B3-99A9-E1821921517B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17A77C-1C91-4960-BEB5-29CB05A7ADF3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15393-2DF6-4712-9451-CCD48DE38EF5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392877-DFF0-497E-B23D-CB6DC2C4CE01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CC82-11A0-4423-89C8-2E3E6D190610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91535-C5DA-4AE7-AA9A-3EA779224B1D}" type="datetime1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24E1A-BDA1-48E8-BC4A-FD0695A7E09F}" type="datetime1">
              <a:rPr lang="en-US" smtClean="0"/>
              <a:t>11/25/2024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C76D8-70FC-47D8-80C8-4FA05F8CA109}" type="datetime1">
              <a:rPr lang="en-US" smtClean="0"/>
              <a:t>11/25/2024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F495F-F90C-4550-B319-68C3F29CE327}" type="datetime1">
              <a:rPr lang="en-US" smtClean="0"/>
              <a:t>11/25/2024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D129BC-F5E9-4B9E-907D-842E15B7C9ED}" type="datetime1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A48B9-3341-4F98-B922-60771D3609AB}" type="datetime1">
              <a:rPr lang="en-US" smtClean="0"/>
              <a:t>11/25/2024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7515F82-5386-402D-853A-4D1334E2E969}" type="datetime1">
              <a:rPr lang="en-US" smtClean="0"/>
              <a:t>11/25/2024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3529" y="2558094"/>
            <a:ext cx="11584941" cy="632293"/>
          </a:xfrm>
        </p:spPr>
        <p:txBody>
          <a:bodyPr>
            <a:normAutofit/>
          </a:bodyPr>
          <a:lstStyle/>
          <a:p>
            <a:r>
              <a:rPr lang="en-MY" sz="36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LECTURE 3: CLASSIFICATION AND NATURAL COURSE OF ROP</a:t>
            </a:r>
            <a:endParaRPr lang="en-US" sz="36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3999" y="4026707"/>
            <a:ext cx="9144000" cy="1655762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Assoc Prof Dr Safinaz Mohd Khialdin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Paediatric Ophthalmologist &amp; Medical Lecturer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Faculty of Medicine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000" dirty="0"/>
              <a:t>Universiti Kebangsaan Malaysia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0D8D1D-1BE0-47F4-98D0-EB05F5ADA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6100" y="6356350"/>
            <a:ext cx="4114800" cy="365125"/>
          </a:xfrm>
        </p:spPr>
        <p:txBody>
          <a:bodyPr/>
          <a:lstStyle/>
          <a:p>
            <a:r>
              <a:rPr lang="en-US" dirty="0"/>
              <a:t>Clinical Practice Guidelines Management of Retinopathy of Prematurity (Second Edition)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856655C-2258-426A-8E46-63CEE85A3E28}"/>
              </a:ext>
            </a:extLst>
          </p:cNvPr>
          <p:cNvSpPr/>
          <p:nvPr/>
        </p:nvSpPr>
        <p:spPr>
          <a:xfrm>
            <a:off x="303529" y="281172"/>
            <a:ext cx="11584941" cy="1837624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MY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727AAFD-9755-AF66-BAE6-E2D211364B0B}"/>
              </a:ext>
            </a:extLst>
          </p:cNvPr>
          <p:cNvSpPr>
            <a:spLocks noGrp="1"/>
          </p:cNvSpPr>
          <p:nvPr/>
        </p:nvSpPr>
        <p:spPr>
          <a:xfrm>
            <a:off x="1651500" y="281172"/>
            <a:ext cx="9144000" cy="1706583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MY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TRAINING OF CORE TRAINERS FOR  CPG MANAGEMENT OF </a:t>
            </a:r>
            <a:r>
              <a:rPr lang="en-MY" sz="4800" b="1" dirty="0">
                <a:solidFill>
                  <a:prstClr val="black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RETINOPATHY OF PREMATURITY </a:t>
            </a:r>
            <a:r>
              <a:rPr kumimoji="0" lang="en-MY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(SECOND EDITION)</a:t>
            </a:r>
            <a:endParaRPr lang="en-MY" sz="48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A47422-84B9-2A3D-BE62-45A57475F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1349">
            <a:off x="9290244" y="3827091"/>
            <a:ext cx="1765581" cy="2714542"/>
          </a:xfrm>
          <a:prstGeom prst="rect">
            <a:avLst/>
          </a:prstGeom>
          <a:effectLst>
            <a:outerShdw blurRad="177800" dist="596900" dir="21540000" algn="tl" rotWithShape="0">
              <a:prstClr val="black">
                <a:alpha val="40000"/>
              </a:prstClr>
            </a:outerShdw>
            <a:reflection stA="99000" endPos="0" dist="50800" dir="5400000" sy="-100000" algn="bl" rotWithShape="0"/>
          </a:effectLst>
        </p:spPr>
      </p:pic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2764C5AA-E3F5-46D8-9994-302807443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39576B74-95AB-4B77-8CD0-BE5784CF27E7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282AF8-2FD0-288E-5D91-0B945E6182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6345" y="228403"/>
            <a:ext cx="10515600" cy="1325563"/>
          </a:xfrm>
        </p:spPr>
        <p:txBody>
          <a:bodyPr/>
          <a:lstStyle/>
          <a:p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STAGE 5 : TOTAL RETINAL DETACHMENT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77B504F-73D2-61ED-E6C2-64D5D194AF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3290132"/>
              </p:ext>
            </p:extLst>
          </p:nvPr>
        </p:nvGraphicFramePr>
        <p:xfrm>
          <a:off x="1490589" y="1795310"/>
          <a:ext cx="9973099" cy="4114800"/>
        </p:xfrm>
        <a:graphic>
          <a:graphicData uri="http://schemas.openxmlformats.org/drawingml/2006/table">
            <a:tbl>
              <a:tblPr firstRow="1" bandRow="1">
                <a:tableStyleId>{C4B1156A-380E-4F78-BDF5-A606A8083BF9}</a:tableStyleId>
              </a:tblPr>
              <a:tblGrid>
                <a:gridCol w="2425280">
                  <a:extLst>
                    <a:ext uri="{9D8B030D-6E8A-4147-A177-3AD203B41FA5}">
                      <a16:colId xmlns:a16="http://schemas.microsoft.com/office/drawing/2014/main" val="1857659238"/>
                    </a:ext>
                  </a:extLst>
                </a:gridCol>
                <a:gridCol w="7547819">
                  <a:extLst>
                    <a:ext uri="{9D8B030D-6E8A-4147-A177-3AD203B41FA5}">
                      <a16:colId xmlns:a16="http://schemas.microsoft.com/office/drawing/2014/main" val="34243427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STAGE 5A: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800" b="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Optic disc is visible by ophthalmoscopy </a:t>
                      </a:r>
                      <a:endParaRPr lang="en-US" sz="2800" b="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800100" lvl="2" indent="-342900">
                        <a:buFont typeface="Arial"/>
                        <a:buChar char="•"/>
                      </a:pPr>
                      <a:r>
                        <a:rPr lang="en-US" sz="2800" b="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open-funnel detachment</a:t>
                      </a:r>
                      <a:endParaRPr lang="en-US" sz="2800" b="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802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STAGE 5B</a:t>
                      </a:r>
                      <a:endParaRPr lang="en-US" b="1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Optic disc is not visible </a:t>
                      </a:r>
                      <a:endParaRPr lang="en-US" sz="28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800100" lvl="1" indent="-342900">
                        <a:buFont typeface="Arial"/>
                        <a:buChar char="•"/>
                      </a:pP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retrolental fibrovascular tissue or closed-funnel detachment</a:t>
                      </a:r>
                      <a:endParaRPr lang="en-US" sz="28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022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2800" b="1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STAGE 5C</a:t>
                      </a:r>
                      <a:endParaRPr lang="en-US" b="1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Stage 5B &amp; anterior segment changes </a:t>
                      </a:r>
                      <a:endParaRPr lang="en-US" sz="28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914400" lvl="1" indent="-4572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marked anterior chamber shallowing</a:t>
                      </a:r>
                      <a:endParaRPr lang="en-US" sz="28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914400" lvl="1" indent="-4572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800" u="none" strike="noStrike" noProof="0" dirty="0" err="1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iridocorneolenticular</a:t>
                      </a: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 adhesions</a:t>
                      </a:r>
                      <a:endParaRPr lang="en-US" sz="2800" dirty="0">
                        <a:latin typeface="Calibri Light" panose="020F0302020204030204" pitchFamily="34" charset="0"/>
                        <a:ea typeface="Calibri Light" panose="020F0302020204030204" pitchFamily="34" charset="0"/>
                        <a:cs typeface="Calibri Light" panose="020F0302020204030204" pitchFamily="34" charset="0"/>
                      </a:endParaRPr>
                    </a:p>
                    <a:p>
                      <a:pPr marL="914400" lvl="1" indent="-45720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/>
                        <a:buChar char="•"/>
                      </a:pPr>
                      <a:r>
                        <a:rPr lang="en-US" sz="2800" u="none" strike="noStrike" noProof="0" dirty="0">
                          <a:solidFill>
                            <a:srgbClr val="000000"/>
                          </a:solidFill>
                          <a:latin typeface="Calibri Light" panose="020F0302020204030204" pitchFamily="34" charset="0"/>
                          <a:ea typeface="Calibri Light" panose="020F0302020204030204" pitchFamily="34" charset="0"/>
                          <a:cs typeface="Calibri Light" panose="020F0302020204030204" pitchFamily="34" charset="0"/>
                        </a:rPr>
                        <a:t>corneal opacification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7649765"/>
                  </a:ext>
                </a:extLst>
              </a:tr>
            </a:tbl>
          </a:graphicData>
        </a:graphic>
      </p:graphicFrame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931C9D-DAED-441A-9753-00FC3A41E7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C1D3A8A-9DFA-4064-9465-3215585301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3775AA-381B-4BB4-9CFC-135EBE10F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4599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E40421E-5B56-4B08-A7F4-6C1E42F40F3C}"/>
              </a:ext>
            </a:extLst>
          </p:cNvPr>
          <p:cNvSpPr/>
          <p:nvPr/>
        </p:nvSpPr>
        <p:spPr>
          <a:xfrm>
            <a:off x="173254" y="23691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0E781F2-1030-7F25-CADB-3A1684E30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7889" y="222007"/>
            <a:ext cx="10515600" cy="1325563"/>
          </a:xfrm>
        </p:spPr>
        <p:txBody>
          <a:bodyPr/>
          <a:lstStyle/>
          <a:p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AROP (AGGRESSIVE ROP)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6E5BDA-440E-355E-77CA-9AE89C0B31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57844" y="1453112"/>
            <a:ext cx="10102012" cy="2064879"/>
          </a:xfrm>
        </p:spPr>
        <p:txBody>
          <a:bodyPr vert="horz" lIns="91440" tIns="45720" rIns="91440" bIns="45720" rtlCol="0" anchor="t">
            <a:normAutofit fontScale="85000" lnSpcReduction="10000"/>
          </a:bodyPr>
          <a:lstStyle/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Aggressive-posterior ROP (AP-ROP) previously: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severe, rapidly progressive form of ROP located in posterior zones I or II</a:t>
            </a:r>
          </a:p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Increasing recognition that this may occur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beyond the posterior retina and in larger preterm infants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new term Aggressive ROP (AROP)</a:t>
            </a:r>
          </a:p>
        </p:txBody>
      </p:sp>
      <p:pic>
        <p:nvPicPr>
          <p:cNvPr id="4" name="Picture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BEDD9EA6-644D-DCC5-B493-40D6B3F6528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5465" t="21263" r="7612" b="5547"/>
          <a:stretch/>
        </p:blipFill>
        <p:spPr>
          <a:xfrm>
            <a:off x="1434448" y="3609649"/>
            <a:ext cx="6086247" cy="3011437"/>
          </a:xfrm>
          <a:prstGeom prst="rect">
            <a:avLst/>
          </a:prstGeo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7494B84-AAA2-051C-3405-170535D3019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375" t="20290" r="47125" b="7005"/>
          <a:stretch/>
        </p:blipFill>
        <p:spPr>
          <a:xfrm>
            <a:off x="7723391" y="3609649"/>
            <a:ext cx="2940552" cy="302016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BB77FF5-BA27-4B4B-A1AB-DBB396591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32A7B3-DDCB-4BDD-84CD-142B78CDE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54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10B2F94-101A-40DC-9A4D-857C1B26203F}"/>
              </a:ext>
            </a:extLst>
          </p:cNvPr>
          <p:cNvSpPr/>
          <p:nvPr/>
        </p:nvSpPr>
        <p:spPr>
          <a:xfrm>
            <a:off x="303529" y="2612958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12C30A-A7AC-84B7-D311-11A790EF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083" y="768627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NATURAL COURSE OF ROP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A24EC-C80B-F135-70C8-99D16E4BC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E916BF-53D4-4BD4-B81F-821D25D47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AA7DF-11A2-45A3-AF49-4CA009A2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12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311A6-A116-4166-8485-D210A78C5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1349">
            <a:off x="8761598" y="2908054"/>
            <a:ext cx="2084250" cy="3204487"/>
          </a:xfrm>
          <a:prstGeom prst="rect">
            <a:avLst/>
          </a:prstGeom>
          <a:effectLst>
            <a:outerShdw blurRad="177800" dist="596900" dir="21540000" algn="tl" rotWithShape="0">
              <a:prstClr val="black">
                <a:alpha val="40000"/>
              </a:prstClr>
            </a:outerShdw>
            <a:reflection stA="99000"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68981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62D07F1-9E67-4E68-B04E-61B665E39947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B99755E-06CB-439F-8608-6ED9EBE5E8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IMPORTANCE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4F5B12-D7B3-3638-E550-DBEDCA500D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6400" y="1766854"/>
            <a:ext cx="10008669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b="1" dirty="0">
                <a:solidFill>
                  <a:srgbClr val="474747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Natural history of disease </a:t>
            </a:r>
            <a:endParaRPr lang="en-US" sz="3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3200" dirty="0">
                <a:solidFill>
                  <a:srgbClr val="474747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refers to </a:t>
            </a:r>
            <a:r>
              <a:rPr lang="en-US" sz="3200" dirty="0">
                <a:solidFill>
                  <a:srgbClr val="040C28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progression of a disease process in an individual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3200" dirty="0">
                <a:solidFill>
                  <a:srgbClr val="040C28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over time, in the absence of treatment</a:t>
            </a:r>
            <a:endParaRPr lang="en-US" sz="3200" dirty="0">
              <a:solidFill>
                <a:srgbClr val="474747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r>
              <a:rPr lang="en-US" sz="3200" dirty="0">
                <a:solidFill>
                  <a:srgbClr val="1F1F1F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Understanding the process or natural history </a:t>
            </a:r>
            <a:endParaRPr lang="en-US" sz="3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3200" dirty="0">
                <a:solidFill>
                  <a:srgbClr val="040C28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when should treatment be initiated </a:t>
            </a:r>
            <a:endParaRPr lang="en-US" sz="3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3200" dirty="0">
                <a:solidFill>
                  <a:srgbClr val="040C28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which stages may have spontaneous resolution</a:t>
            </a:r>
            <a:endParaRPr lang="en-US" sz="3200" dirty="0">
              <a:solidFill>
                <a:srgbClr val="000000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3200" dirty="0">
                <a:solidFill>
                  <a:srgbClr val="040C28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how to modify the natural course of the disease</a:t>
            </a:r>
            <a:endParaRPr lang="en-US" sz="3200" dirty="0">
              <a:solidFill>
                <a:srgbClr val="1F1F1F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endParaRPr lang="en-US" sz="3200" dirty="0">
              <a:solidFill>
                <a:srgbClr val="474747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9BC9BB7-46DF-49CE-A921-09AD659C6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205FBF-ACD7-4581-AB9C-A901B38369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227E83-2A2F-4334-8B38-85B570BCD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29215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65821E9-8959-4868-93C2-3B5CFC6D06CC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668A27-BF0C-F127-CD6A-E825E96C1B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720" y="29863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PROGRESSION OF TYPE 2 TO TYPE 1 ROP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CACFB1-F2B0-CFDD-0C91-E61FDF0DC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6345" y="1805355"/>
            <a:ext cx="9684975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Early Treatment for ROP (ETROP) </a:t>
            </a:r>
            <a:r>
              <a:rPr lang="en-US" baseline="30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30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22% Type 2 ROP progressed to Type 1 (9.0±6.6 days)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11.5% progressed in less than 7 days</a:t>
            </a:r>
          </a:p>
          <a:p>
            <a:pPr lvl="2"/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risk of progression was greatest at 33 to 36 weeks PMA </a:t>
            </a:r>
          </a:p>
          <a:p>
            <a:pPr marL="914400" lvl="2" indent="0">
              <a:buNone/>
            </a:pPr>
            <a:endParaRPr lang="en-US" sz="2800" baseline="300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Progression from Type 2 to Type 1 ROP </a:t>
            </a:r>
          </a:p>
          <a:p>
            <a:pPr lvl="2"/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can be identified with 1 weekly examination in most eyes </a:t>
            </a:r>
          </a:p>
          <a:p>
            <a:pPr marL="914400" lvl="2" indent="0">
              <a:buNone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                                           </a:t>
            </a:r>
            <a:r>
              <a:rPr lang="en-US" sz="1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30. </a:t>
            </a:r>
            <a:r>
              <a:rPr lang="en-MY" sz="14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Christiansen SP, Dobson V, Quinn GE, et al.. 2010;128(4):461-5.</a:t>
            </a:r>
            <a:endParaRPr lang="en-US" sz="14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0F257C-2E40-471C-B152-D199461B4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CF28F9-59B2-49CC-8FCA-CA3268B669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5BB564-4704-43E4-BD42-4B8706A83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375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378F45-34C1-4DE4-A4AB-2740C30DE613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AEBADB-487B-4F20-A209-A34BBF5BEC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58215F-BCC5-FEC5-82DE-D3B5721F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2595" y="34656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ROP IN INFANTS BORN BEFORE 27 WEEKS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01CDB2-0D3B-D649-DA86-15CA7B119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4728" y="1757429"/>
            <a:ext cx="9840598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72.7% of infants developed ROP</a:t>
            </a:r>
          </a:p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ROP was first localised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temporally in 48.7% eyes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nasal retina in 27.6% eyes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both temporally and nasally in 23.7% eyes</a:t>
            </a:r>
          </a:p>
          <a:p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Nasal onset was significantly associated with severe ROP, even after adjusting for gestational age at birth</a:t>
            </a:r>
            <a:r>
              <a:rPr lang="en-US" baseline="300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31</a:t>
            </a:r>
          </a:p>
          <a:p>
            <a:pPr marL="0" indent="0" algn="r">
              <a:buNone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                                                                                                                          </a:t>
            </a:r>
            <a:r>
              <a:rPr lang="en-US" sz="1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31. </a:t>
            </a:r>
            <a:r>
              <a:rPr lang="en-MY" sz="1400" dirty="0" err="1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Austeng</a:t>
            </a:r>
            <a:r>
              <a:rPr lang="en-MY" sz="14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D, </a:t>
            </a:r>
            <a:r>
              <a:rPr lang="en-MY" sz="1400" dirty="0" err="1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Källen</a:t>
            </a:r>
            <a:r>
              <a:rPr lang="en-MY" sz="14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KB, </a:t>
            </a:r>
            <a:r>
              <a:rPr lang="en-MY" sz="1400" dirty="0" err="1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Hellström</a:t>
            </a:r>
            <a:r>
              <a:rPr lang="en-MY" sz="14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A, et al.2010;128(10):1289-9</a:t>
            </a:r>
            <a:endParaRPr lang="en-US" sz="14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2FE08D-AAA6-488D-B32F-B831E1143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AB35AE0-0820-46CE-8CD4-1A08FE0F0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06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7191E32-2EAB-4206-85B1-94CE19C380CA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BEAEA9F-228F-41AB-856B-205D1B1CC0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F865C20-053E-0DE6-C0FC-BECCF7B55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53928" y="298384"/>
            <a:ext cx="10064818" cy="1325563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UNTREATED ROP WITH SPONTANEOUS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EC8D04-7ABF-F3EA-E2EB-958FE96447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6344" y="1623947"/>
            <a:ext cx="10976379" cy="5005650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Acute ROP (Stage 1-3)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onset of regression ~ 40 weeks PMA 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complete regression ~  49 weeks of PMA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Zone II ROP and stage 3 ROP : longer duration of regression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later time for onset and completion of regression</a:t>
            </a:r>
          </a:p>
          <a:p>
            <a:r>
              <a:rPr lang="en-US" sz="24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Anaemia</a:t>
            </a: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and retinal </a:t>
            </a:r>
            <a:r>
              <a:rPr lang="en-US" sz="2400" dirty="0" err="1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haemorrhage</a:t>
            </a: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were independent risk factors for delayed regression </a:t>
            </a:r>
          </a:p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Abnormalities in spontaneously regressed ROP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Avascular retina in temporal periphery (19.0%)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Increased vascular branching (6.8%)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Retinal pigmentary changes (6.8%) </a:t>
            </a:r>
          </a:p>
          <a:p>
            <a:pPr marL="0" indent="0">
              <a:buNone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</a:t>
            </a:r>
            <a:endParaRPr lang="en-US" sz="14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7461A7A-3F79-46C5-938F-9F1DD771B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Management of Retinopathy of Prematurity (Second Edition)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F9CC84-0C44-46FD-96C6-4110E7DB7614}"/>
              </a:ext>
            </a:extLst>
          </p:cNvPr>
          <p:cNvSpPr txBox="1"/>
          <p:nvPr/>
        </p:nvSpPr>
        <p:spPr>
          <a:xfrm>
            <a:off x="8602328" y="6048573"/>
            <a:ext cx="341641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32. </a:t>
            </a:r>
            <a:r>
              <a:rPr lang="en-MY" sz="1400" dirty="0">
                <a:effectLst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Wang L, Li M, Zhu J, et al. 2021;8:731421</a:t>
            </a:r>
            <a:endParaRPr lang="en-MY" sz="1400" dirty="0"/>
          </a:p>
        </p:txBody>
      </p:sp>
    </p:spTree>
    <p:extLst>
      <p:ext uri="{BB962C8B-B14F-4D97-AF65-F5344CB8AC3E}">
        <p14:creationId xmlns:p14="http://schemas.microsoft.com/office/powerpoint/2010/main" val="1194039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A74C691-3425-4110-BAEB-4985DC648B40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FD9F079-DFDA-4D76-B2C4-92DD5E961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0CBBE9F-70CB-386A-7F6A-933CA66E5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ea typeface="+mj-lt"/>
                <a:cs typeface="+mj-lt"/>
              </a:rPr>
              <a:t> </a:t>
            </a:r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CONSENSUS BY CPG DG GROUP</a:t>
            </a:r>
          </a:p>
        </p:txBody>
      </p:sp>
      <p:pic>
        <p:nvPicPr>
          <p:cNvPr id="4" name="Content Placeholder 3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A8353C40-8BF4-8073-65F5-DECDCA6B4D9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rcRect l="13536" t="49103" r="5017" b="7175"/>
          <a:stretch/>
        </p:blipFill>
        <p:spPr>
          <a:xfrm>
            <a:off x="1341119" y="2719138"/>
            <a:ext cx="10269601" cy="2869652"/>
          </a:xfr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9343ADA-53ED-4B40-936F-E48A1740F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F5D2CE-8C60-43F2-BFDC-F62BA0ED4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2327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6364104-4018-4232-BEAE-67DF483AE3E6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C755710-6D6E-497A-AE25-950D977FA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32DCDA-B670-4314-A05C-C9D21F2E3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TAKE HOME MESSAGE</a:t>
            </a:r>
            <a:endParaRPr lang="en-MY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1E5F961-8802-44FC-A516-7C4C00E2B9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  <a:endParaRPr lang="en-MY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AC3571D-9095-4982-B58B-49A0424F1816}"/>
              </a:ext>
            </a:extLst>
          </p:cNvPr>
          <p:cNvSpPr txBox="1"/>
          <p:nvPr/>
        </p:nvSpPr>
        <p:spPr>
          <a:xfrm>
            <a:off x="2059806" y="1936247"/>
            <a:ext cx="969838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Applying standardized  classification is important  in improving the quality of ROP care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Understanding the natural history of ROP aids in the management of ROP</a:t>
            </a:r>
            <a:endParaRPr lang="en-MY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A63B59-BBE1-4FEC-BA37-A1F53365D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04848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3BAFBDA-73D4-4731-AA1D-1BD0B5A3E4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7354" y="2503488"/>
            <a:ext cx="9454646" cy="15541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03018-CE81-4009-5068-E838B8375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MY" b="1" dirty="0"/>
              <a:t>Thank you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5FF1DC-85F5-4DDD-B388-55F99085C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Management of Retinopathy of Prematurity (Second Edition)</a:t>
            </a:r>
            <a:endParaRPr lang="en-MY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A17BD5-8778-4201-B9D2-BF198A9AB0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81349">
            <a:off x="8100489" y="2147664"/>
            <a:ext cx="2084250" cy="3204487"/>
          </a:xfrm>
          <a:prstGeom prst="rect">
            <a:avLst/>
          </a:prstGeom>
          <a:effectLst>
            <a:outerShdw blurRad="177800" dist="596900" dir="21540000" algn="tl" rotWithShape="0">
              <a:prstClr val="black">
                <a:alpha val="40000"/>
              </a:prstClr>
            </a:outerShdw>
            <a:reflection stA="99000" endPos="0" dist="50800" dir="5400000" sy="-100000" algn="bl" rotWithShape="0"/>
          </a:effectLst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0F09A86-5228-44E2-9A12-C0FC0BECB5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7716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856655C-2258-426A-8E46-63CEE85A3E28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27AAFD-9755-AF66-BAE6-E2D211364B0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377" y="336400"/>
            <a:ext cx="9144000" cy="876383"/>
          </a:xfrm>
        </p:spPr>
        <p:txBody>
          <a:bodyPr>
            <a:normAutofit/>
          </a:bodyPr>
          <a:lstStyle/>
          <a:p>
            <a:r>
              <a:rPr kumimoji="0" lang="en-MY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LEARNING OBJECTIVE </a:t>
            </a:r>
            <a:endParaRPr lang="en-MY" sz="44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F86DA96-7F33-6EC7-98BC-EAD9AA7084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56537" y="1939492"/>
            <a:ext cx="9424008" cy="1655762"/>
          </a:xfrm>
        </p:spPr>
        <p:txBody>
          <a:bodyPr>
            <a:no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 identify  the key updates in the classification of ROP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To learn about the natural course of ROP</a:t>
            </a:r>
            <a:endParaRPr lang="en-MY" sz="3200" b="1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0ECFD9-89BF-4EA7-A1B5-77A41E688E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  <a:endParaRPr lang="en-MY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65B1BF2-A011-4130-BB1B-4917164B22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A00623-7B73-4BE7-B8BF-85E43D6029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070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1E94840-94F8-4119-954C-032B03084672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EDDAE57-4D86-4322-B86B-A6998EEB9B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CF9C10D-DDD0-A9F1-729C-FC940AA44F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0095" y="541025"/>
            <a:ext cx="10515600" cy="1325563"/>
          </a:xfrm>
        </p:spPr>
        <p:txBody>
          <a:bodyPr>
            <a:normAutofit/>
          </a:bodyPr>
          <a:lstStyle/>
          <a:p>
            <a:pPr>
              <a:spcBef>
                <a:spcPts val="1000"/>
              </a:spcBef>
            </a:pPr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IMPORTANCE OF CLASSIFICATION</a:t>
            </a:r>
            <a:br>
              <a:rPr lang="en-US" b="1" dirty="0"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157C7F-C846-19DA-F483-EF6C8BC3A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8643" y="1561549"/>
            <a:ext cx="9601674" cy="475542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The International Classification of Retinopathy of Prematurity</a:t>
            </a:r>
            <a:b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3rd Edition has been updated in 2021</a:t>
            </a:r>
          </a:p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It retains most current definitions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zone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stage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circumferential extent of disease</a:t>
            </a:r>
          </a:p>
          <a:p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 The major updates: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Refined classification metrics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4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posterior zone II, notch</a:t>
            </a:r>
            <a:endParaRPr lang="en-US" sz="24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subcategorisation of </a:t>
            </a:r>
            <a:r>
              <a:rPr lang="en-US" sz="24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stage 5</a:t>
            </a:r>
            <a:r>
              <a:rPr lang="en-US" sz="24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AROP replacing APROP</a:t>
            </a: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: aggressive disease beyond the posterior retina</a:t>
            </a:r>
          </a:p>
          <a:p>
            <a:endParaRPr lang="en-US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93789C-28CC-4C4E-9E77-AAAD7BB70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Clinical Practice Guidelines Management of Retinopathy of Prematurity (Second Edition)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D1CB0E-3A6F-4B82-A3CB-DA4AC0CF6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4169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E94B3-E2EB-2DDC-1B6C-2B4EE02FE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46786" y="1825625"/>
            <a:ext cx="6005187" cy="4340295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Zone I</a:t>
            </a: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is a circle extending from the optic disc to a distance twice the radius of the optic disc to the fovea</a:t>
            </a:r>
          </a:p>
          <a:p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Zone II</a:t>
            </a: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is a circle surrounding the Zone I circle with the nasal ora serrata as its nasal border. </a:t>
            </a:r>
          </a:p>
          <a:p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Zone III</a:t>
            </a: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is the residual crescent anterior to Zone II.</a:t>
            </a: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E367CDDC-88AD-F61F-0ABC-127D1EB379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07" t="27554" r="46317" b="26792"/>
          <a:stretch/>
        </p:blipFill>
        <p:spPr>
          <a:xfrm>
            <a:off x="651268" y="1829325"/>
            <a:ext cx="4330131" cy="3748713"/>
          </a:xfrm>
          <a:prstGeom prst="rect">
            <a:avLst/>
          </a:prstGeom>
          <a:ln>
            <a:noFill/>
          </a:ln>
        </p:spPr>
      </p:pic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98CB3A4B-8583-08E4-4D7D-FA8265065B5A}"/>
              </a:ext>
            </a:extLst>
          </p:cNvPr>
          <p:cNvSpPr/>
          <p:nvPr/>
        </p:nvSpPr>
        <p:spPr>
          <a:xfrm flipH="1">
            <a:off x="4348581" y="3221297"/>
            <a:ext cx="634151" cy="2012035"/>
          </a:xfrm>
          <a:prstGeom prst="flowChartDela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8857625-4664-276C-BE01-B7CC4DEAD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615583A-7E5F-40C7-B9C5-CF45CB569D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9D9A495-ECBA-456B-AC75-6E3DB0A22276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ZONES FOR CLASSIFICATION OF ROP</a:t>
            </a:r>
            <a:endParaRPr lang="en-MY" sz="44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5312B00-CCEB-4770-B456-120A58BBA5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513D1A-81F5-487A-A362-ED0BF0A81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096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527BFBEB-D50C-4163-92D0-887709168151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E94B3-E2EB-2DDC-1B6C-2B4EE02FE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9482" y="1829325"/>
            <a:ext cx="5784318" cy="1689861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Posterior zone II </a:t>
            </a:r>
          </a:p>
          <a:p>
            <a:pPr lvl="1"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region of 2DD peripheral to 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  the zone I border </a:t>
            </a:r>
          </a:p>
          <a:p>
            <a:pPr marL="457200" lvl="1" indent="0">
              <a:buNone/>
            </a:pPr>
            <a:endParaRPr lang="en-US" sz="3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lvl="1">
              <a:spcBef>
                <a:spcPts val="0"/>
              </a:spcBef>
              <a:buFont typeface="Courier New" panose="020B0604020202020204" pitchFamily="34" charset="0"/>
              <a:buChar char="o"/>
            </a:pP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to indicate potentially more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  worrisome disease than </a:t>
            </a:r>
          </a:p>
          <a:p>
            <a:pPr marL="457200" lvl="1" indent="0">
              <a:spcBef>
                <a:spcPts val="0"/>
              </a:spcBef>
              <a:buNone/>
            </a:pPr>
            <a:r>
              <a:rPr lang="en-US" sz="32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  ROP in peripheral zone II</a:t>
            </a:r>
          </a:p>
          <a:p>
            <a:endParaRPr lang="en-US" sz="3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 marL="0" indent="0">
              <a:buNone/>
            </a:pPr>
            <a:endParaRPr lang="en-US" sz="32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E367CDDC-88AD-F61F-0ABC-127D1EB3799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07" t="27554" r="46317" b="26792"/>
          <a:stretch/>
        </p:blipFill>
        <p:spPr>
          <a:xfrm>
            <a:off x="651268" y="1829325"/>
            <a:ext cx="4330131" cy="3748713"/>
          </a:xfrm>
          <a:prstGeom prst="rect">
            <a:avLst/>
          </a:prstGeom>
          <a:ln>
            <a:noFill/>
          </a:ln>
        </p:spPr>
      </p:pic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98CB3A4B-8583-08E4-4D7D-FA8265065B5A}"/>
              </a:ext>
            </a:extLst>
          </p:cNvPr>
          <p:cNvSpPr/>
          <p:nvPr/>
        </p:nvSpPr>
        <p:spPr>
          <a:xfrm flipH="1">
            <a:off x="4348581" y="3221297"/>
            <a:ext cx="634151" cy="2012035"/>
          </a:xfrm>
          <a:prstGeom prst="flowChartDela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8857625-4664-276C-BE01-B7CC4DEAD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6"/>
            <a:ext cx="11453261" cy="1126156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INTERNATIONAL CLASSIFICATION OF RETINOPATHY OF PREMATURITY</a:t>
            </a:r>
            <a:br>
              <a:rPr lang="en-US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8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3RD EDITION 2021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0606BF5-F047-473C-B71B-7DBF550C5B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21BB15C-1ACB-403E-A42A-6132575241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AC3840-23D0-4A32-B267-A2F2B71BB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380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CD5FD0F-EF27-4D1B-9625-C996417F91FC}"/>
              </a:ext>
            </a:extLst>
          </p:cNvPr>
          <p:cNvSpPr/>
          <p:nvPr/>
        </p:nvSpPr>
        <p:spPr>
          <a:xfrm>
            <a:off x="4982732" y="431386"/>
            <a:ext cx="6775463" cy="1347648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4E94B3-E2EB-2DDC-1B6C-2B4EE02FE4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97458" y="1954287"/>
            <a:ext cx="6060737" cy="3931687"/>
          </a:xfr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Notch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an incursion by the ROP lesion into </a:t>
            </a:r>
          </a:p>
          <a:p>
            <a:pPr marL="457200" lvl="1" indent="0">
              <a:buNone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a more posterior zone 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Recorded as most posterior zone of </a:t>
            </a:r>
          </a:p>
          <a:p>
            <a:pPr marL="457200" lvl="1" indent="0">
              <a:buNone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   retinal vascularization</a:t>
            </a:r>
          </a:p>
          <a:p>
            <a:pPr lvl="1">
              <a:buFont typeface="Courier New" panose="020B0604020202020204" pitchFamily="34" charset="0"/>
              <a:buChar char="o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E.g., Zone I secondary to notch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ROP in zone II in most places </a:t>
            </a:r>
          </a:p>
          <a:p>
            <a:pPr lvl="2">
              <a:buFont typeface="Wingdings" panose="020B0604020202020204" pitchFamily="34" charset="0"/>
              <a:buChar char="§"/>
            </a:pPr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but has a temporal notch extending into zone I </a:t>
            </a:r>
          </a:p>
        </p:txBody>
      </p:sp>
      <p:sp>
        <p:nvSpPr>
          <p:cNvPr id="7" name="Flowchart: Delay 6">
            <a:extLst>
              <a:ext uri="{FF2B5EF4-FFF2-40B4-BE49-F238E27FC236}">
                <a16:creationId xmlns:a16="http://schemas.microsoft.com/office/drawing/2014/main" id="{98CB3A4B-8583-08E4-4D7D-FA8265065B5A}"/>
              </a:ext>
            </a:extLst>
          </p:cNvPr>
          <p:cNvSpPr/>
          <p:nvPr/>
        </p:nvSpPr>
        <p:spPr>
          <a:xfrm flipH="1">
            <a:off x="4348581" y="3221297"/>
            <a:ext cx="634151" cy="2012035"/>
          </a:xfrm>
          <a:prstGeom prst="flowChartDelay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C8857625-4664-276C-BE01-B7CC4DEAD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2461" y="431386"/>
            <a:ext cx="5932557" cy="1347649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INTERNATIONAL CLASSIFICATION OF RETINOPATHY OF PREMATURITY</a:t>
            </a:r>
            <a:b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3200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3RD EDITION 2021</a:t>
            </a:r>
          </a:p>
        </p:txBody>
      </p:sp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DA822426-44F6-72F6-A33F-9B87FB5788E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9968" t="52216" r="51343" b="18457"/>
          <a:stretch/>
        </p:blipFill>
        <p:spPr>
          <a:xfrm>
            <a:off x="1170609" y="342348"/>
            <a:ext cx="3723539" cy="2878476"/>
          </a:xfrm>
          <a:prstGeom prst="rect">
            <a:avLst/>
          </a:prstGeom>
        </p:spPr>
      </p:pic>
      <p:pic>
        <p:nvPicPr>
          <p:cNvPr id="4" name="Picture 3" descr="A screenshot of a computer&#10;&#10;Description automatically generated">
            <a:extLst>
              <a:ext uri="{FF2B5EF4-FFF2-40B4-BE49-F238E27FC236}">
                <a16:creationId xmlns:a16="http://schemas.microsoft.com/office/drawing/2014/main" id="{57009F85-A6F0-2066-1F85-AABCB36EE6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892" t="52242" r="31095" b="19499"/>
          <a:stretch/>
        </p:blipFill>
        <p:spPr>
          <a:xfrm>
            <a:off x="1170607" y="3426239"/>
            <a:ext cx="3723587" cy="2875557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3E8BD1-3DAC-48D2-93C7-334FD073D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E7CA6B-908B-41D2-9444-A1B850E7C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1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810B2F94-101A-40DC-9A4D-857C1B26203F}"/>
              </a:ext>
            </a:extLst>
          </p:cNvPr>
          <p:cNvSpPr/>
          <p:nvPr/>
        </p:nvSpPr>
        <p:spPr>
          <a:xfrm>
            <a:off x="303529" y="2612958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712C30A-A7AC-84B7-D311-11A790EFB7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083" y="768627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STAGES OF ROP</a:t>
            </a:r>
            <a:endParaRPr lang="en-MY" sz="4800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7A24EC-C80B-F135-70C8-99D16E4BC4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E916BF-53D4-4BD4-B81F-821D25D47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9AA7DF-11A2-45A3-AF49-4CA009A26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7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53311A6-A116-4166-8485-D210A78C57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1349">
            <a:off x="8761598" y="2908054"/>
            <a:ext cx="2084250" cy="3204487"/>
          </a:xfrm>
          <a:prstGeom prst="rect">
            <a:avLst/>
          </a:prstGeom>
          <a:effectLst>
            <a:outerShdw blurRad="177800" dist="596900" dir="21540000" algn="tl" rotWithShape="0">
              <a:prstClr val="black">
                <a:alpha val="40000"/>
              </a:prstClr>
            </a:outerShdw>
            <a:reflection stA="99000" endPos="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26449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E701D9-44C5-7997-C96F-11317CB65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7129"/>
          </a:xfrm>
        </p:spPr>
        <p:txBody>
          <a:bodyPr/>
          <a:lstStyle/>
          <a:p>
            <a:endParaRPr lang="en-US"/>
          </a:p>
        </p:txBody>
      </p:sp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D05CD897-899E-CDAA-57E9-174A50CA863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2651446"/>
              </p:ext>
            </p:extLst>
          </p:nvPr>
        </p:nvGraphicFramePr>
        <p:xfrm>
          <a:off x="937591" y="304801"/>
          <a:ext cx="10282344" cy="61124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8" name="Picture 17" descr="A screenshot of a computer&#10;&#10;Description automatically generated">
            <a:extLst>
              <a:ext uri="{FF2B5EF4-FFF2-40B4-BE49-F238E27FC236}">
                <a16:creationId xmlns:a16="http://schemas.microsoft.com/office/drawing/2014/main" id="{6B2EBCC6-886B-B0BA-4C46-6D3F24002D1A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5282" t="33440" r="47010" b="6431"/>
          <a:stretch/>
        </p:blipFill>
        <p:spPr>
          <a:xfrm>
            <a:off x="1864598" y="311682"/>
            <a:ext cx="2264796" cy="1890177"/>
          </a:xfrm>
          <a:prstGeom prst="rect">
            <a:avLst/>
          </a:prstGeom>
        </p:spPr>
      </p:pic>
      <p:pic>
        <p:nvPicPr>
          <p:cNvPr id="132" name="Picture 131" descr="A close up of a eye&#10;&#10;Description automatically generated">
            <a:extLst>
              <a:ext uri="{FF2B5EF4-FFF2-40B4-BE49-F238E27FC236}">
                <a16:creationId xmlns:a16="http://schemas.microsoft.com/office/drawing/2014/main" id="{76FF6C89-13C1-EF90-A216-47FE13DD17F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16589" t="20000" r="47597" b="24928"/>
          <a:stretch/>
        </p:blipFill>
        <p:spPr>
          <a:xfrm>
            <a:off x="1849414" y="2415950"/>
            <a:ext cx="2295163" cy="1890177"/>
          </a:xfrm>
          <a:prstGeom prst="rect">
            <a:avLst/>
          </a:prstGeom>
        </p:spPr>
      </p:pic>
      <p:pic>
        <p:nvPicPr>
          <p:cNvPr id="252" name="Picture 251" descr="A screenshot of a computer screen&#10;&#10;Description automatically generated">
            <a:extLst>
              <a:ext uri="{FF2B5EF4-FFF2-40B4-BE49-F238E27FC236}">
                <a16:creationId xmlns:a16="http://schemas.microsoft.com/office/drawing/2014/main" id="{2AE8B498-B419-7400-02F1-62FEEA8C4AF0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 l="55435" t="18293" r="6893" b="16899"/>
          <a:stretch/>
        </p:blipFill>
        <p:spPr>
          <a:xfrm>
            <a:off x="1919399" y="4500547"/>
            <a:ext cx="2209995" cy="193361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4860413-CDDF-4FBC-BFBF-60D09A47E8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527590" y="6496993"/>
            <a:ext cx="3820298" cy="147017"/>
          </a:xfrm>
        </p:spPr>
        <p:txBody>
          <a:bodyPr/>
          <a:lstStyle/>
          <a:p>
            <a:r>
              <a:rPr lang="en-US" dirty="0"/>
              <a:t>Clinical Practice Guidelines Management of Retinopathy of Prematurity (Second Edition)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C98930-F831-4ECB-8973-5D94FC7F4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5920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B1CD317-5767-4E25-B372-ABF582A85756}"/>
              </a:ext>
            </a:extLst>
          </p:cNvPr>
          <p:cNvSpPr/>
          <p:nvPr/>
        </p:nvSpPr>
        <p:spPr>
          <a:xfrm>
            <a:off x="173254" y="298384"/>
            <a:ext cx="11584941" cy="1126156"/>
          </a:xfrm>
          <a:prstGeom prst="rect">
            <a:avLst/>
          </a:prstGeom>
          <a:gradFill flip="none" rotWithShape="1">
            <a:gsLst>
              <a:gs pos="0">
                <a:srgbClr val="003399">
                  <a:tint val="66000"/>
                  <a:satMod val="160000"/>
                </a:srgbClr>
              </a:gs>
              <a:gs pos="50000">
                <a:srgbClr val="003399">
                  <a:tint val="44500"/>
                  <a:satMod val="160000"/>
                </a:srgbClr>
              </a:gs>
              <a:gs pos="100000">
                <a:srgbClr val="003399">
                  <a:tint val="23500"/>
                  <a:satMod val="160000"/>
                </a:srgb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7C1E09B-D4B1-0DC7-F39B-F67D2824E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68103" y="308671"/>
            <a:ext cx="11443636" cy="1325563"/>
          </a:xfrm>
        </p:spPr>
        <p:txBody>
          <a:bodyPr>
            <a:normAutofit/>
          </a:bodyPr>
          <a:lstStyle/>
          <a:p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STAGE 4 : PARTIAL RETINAL DETACHMENT</a:t>
            </a:r>
          </a:p>
        </p:txBody>
      </p:sp>
      <p:pic>
        <p:nvPicPr>
          <p:cNvPr id="4" name="Content Placeholder 3" descr="A screenshot of a computer&#10;&#10;Description automatically generated">
            <a:extLst>
              <a:ext uri="{FF2B5EF4-FFF2-40B4-BE49-F238E27FC236}">
                <a16:creationId xmlns:a16="http://schemas.microsoft.com/office/drawing/2014/main" id="{1DFA698F-8985-4F75-9B56-5529393E144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rcRect l="15171" t="31630" r="46270" b="14355"/>
          <a:stretch/>
        </p:blipFill>
        <p:spPr>
          <a:xfrm>
            <a:off x="1341119" y="2041578"/>
            <a:ext cx="4314739" cy="3144113"/>
          </a:xfrm>
        </p:spPr>
      </p:pic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D91C973D-FB93-BCF4-B4B8-08F4098E77C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5538" t="21035" r="46267" b="21870"/>
          <a:stretch/>
        </p:blipFill>
        <p:spPr>
          <a:xfrm>
            <a:off x="6699249" y="2041578"/>
            <a:ext cx="3968770" cy="314567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03E8CDC-9011-A62F-61E3-6BAFDED91585}"/>
              </a:ext>
            </a:extLst>
          </p:cNvPr>
          <p:cNvSpPr txBox="1"/>
          <p:nvPr/>
        </p:nvSpPr>
        <p:spPr>
          <a:xfrm>
            <a:off x="838201" y="5487341"/>
            <a:ext cx="4919134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4A: Without fovea involvement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EA72EF-C670-E975-79EB-62536A5F65AA}"/>
              </a:ext>
            </a:extLst>
          </p:cNvPr>
          <p:cNvSpPr txBox="1"/>
          <p:nvPr/>
        </p:nvSpPr>
        <p:spPr>
          <a:xfrm>
            <a:off x="6538762" y="5512849"/>
            <a:ext cx="459316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4B : With fovea involvement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D7C730-A524-47BD-83F7-4E87C66FE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Clinical Practice Guidelines Management of Retinopathy of Prematurity (Second Edition)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46A6B2D-E919-498B-986C-E00FEF3D85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2144" y="228403"/>
            <a:ext cx="2017951" cy="2286198"/>
          </a:xfrm>
          <a:prstGeom prst="rect">
            <a:avLst/>
          </a:prstGeom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0249BDE-96B2-48A3-8615-EC28F81CF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1357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185</TotalTime>
  <Words>1055</Words>
  <Application>Microsoft Office PowerPoint</Application>
  <PresentationFormat>Widescreen</PresentationFormat>
  <Paragraphs>157</Paragraphs>
  <Slides>19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Aptos</vt:lpstr>
      <vt:lpstr>Aptos Display</vt:lpstr>
      <vt:lpstr>Arial</vt:lpstr>
      <vt:lpstr>Calibri</vt:lpstr>
      <vt:lpstr>Calibri Light</vt:lpstr>
      <vt:lpstr>Courier New</vt:lpstr>
      <vt:lpstr>Wingdings</vt:lpstr>
      <vt:lpstr>office theme</vt:lpstr>
      <vt:lpstr>LECTURE 3: CLASSIFICATION AND NATURAL COURSE OF ROP</vt:lpstr>
      <vt:lpstr>LEARNING OBJECTIVE </vt:lpstr>
      <vt:lpstr>IMPORTANCE OF CLASSIFICATION </vt:lpstr>
      <vt:lpstr>PowerPoint Presentation</vt:lpstr>
      <vt:lpstr>INTERNATIONAL CLASSIFICATION OF RETINOPATHY OF PREMATURITY 3RD EDITION 2021</vt:lpstr>
      <vt:lpstr>INTERNATIONAL CLASSIFICATION OF RETINOPATHY OF PREMATURITY 3RD EDITION 2021</vt:lpstr>
      <vt:lpstr>STAGES OF ROP</vt:lpstr>
      <vt:lpstr>PowerPoint Presentation</vt:lpstr>
      <vt:lpstr>STAGE 4 : PARTIAL RETINAL DETACHMENT</vt:lpstr>
      <vt:lpstr>STAGE 5 : TOTAL RETINAL DETACHMENT</vt:lpstr>
      <vt:lpstr>AROP (AGGRESSIVE ROP)</vt:lpstr>
      <vt:lpstr>NATURAL COURSE OF ROP</vt:lpstr>
      <vt:lpstr>IMPORTANCE</vt:lpstr>
      <vt:lpstr>PROGRESSION OF TYPE 2 TO TYPE 1 ROP</vt:lpstr>
      <vt:lpstr>ROP IN INFANTS BORN BEFORE 27 WEEKS</vt:lpstr>
      <vt:lpstr>UNTREATED ROP WITH SPONTANEOUS REGRESSION</vt:lpstr>
      <vt:lpstr> CONSENSUS BY CPG DG GROUP</vt:lpstr>
      <vt:lpstr>TAKE HOME MESSAGE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KLINIKAL HCTM</dc:creator>
  <cp:lastModifiedBy>Karen Sharmini</cp:lastModifiedBy>
  <cp:revision>699</cp:revision>
  <dcterms:created xsi:type="dcterms:W3CDTF">2024-07-26T01:35:04Z</dcterms:created>
  <dcterms:modified xsi:type="dcterms:W3CDTF">2024-11-25T08:28:42Z</dcterms:modified>
</cp:coreProperties>
</file>